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anose="020B0604020202020204" charset="0"/>
      <p:regular r:id="rId18"/>
    </p:embeddedFont>
    <p:embeddedFont>
      <p:font typeface="DM Sans Bold" panose="020B0604020202020204" charset="0"/>
      <p:regular r:id="rId19"/>
    </p:embeddedFont>
    <p:embeddedFont>
      <p:font typeface="DM Sans Italics" panose="020B0604020202020204" charset="0"/>
      <p:regular r:id="rId20"/>
    </p:embeddedFont>
    <p:embeddedFont>
      <p:font typeface="Fabrica Heavy" panose="020B0604020202020204" charset="0"/>
      <p:regular r:id="rId21"/>
    </p:embeddedFont>
    <p:embeddedFont>
      <p:font typeface="Now Bold" panose="020B0604020202020204" charset="0"/>
      <p:regular r:id="rId22"/>
    </p:embeddedFont>
    <p:embeddedFont>
      <p:font typeface="Oswald" panose="000005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7.jpe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8.pn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svg"/><Relationship Id="rId1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10769462" y="2095374"/>
            <a:ext cx="6777896" cy="6777896"/>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lin ang="2100000"/>
            </a:gra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r="223"/>
              </a:stretch>
            </a:blipFill>
          </p:spPr>
        </p:sp>
      </p:grpSp>
      <p:sp>
        <p:nvSpPr>
          <p:cNvPr id="11" name="TextBox 11"/>
          <p:cNvSpPr txBox="1"/>
          <p:nvPr/>
        </p:nvSpPr>
        <p:spPr>
          <a:xfrm>
            <a:off x="1674634" y="4512209"/>
            <a:ext cx="8547187" cy="2254666"/>
          </a:xfrm>
          <a:prstGeom prst="rect">
            <a:avLst/>
          </a:prstGeom>
        </p:spPr>
        <p:txBody>
          <a:bodyPr lIns="0" tIns="0" rIns="0" bIns="0" rtlCol="0" anchor="t">
            <a:spAutoFit/>
          </a:bodyPr>
          <a:lstStyle/>
          <a:p>
            <a:pPr>
              <a:lnSpc>
                <a:spcPts val="18231"/>
              </a:lnSpc>
            </a:pPr>
            <a:r>
              <a:rPr lang="en-US" sz="13307">
                <a:solidFill>
                  <a:srgbClr val="048AFF"/>
                </a:solidFill>
                <a:latin typeface="Now Bold"/>
              </a:rPr>
              <a:t>PROJECT</a:t>
            </a:r>
          </a:p>
        </p:txBody>
      </p:sp>
      <p:sp>
        <p:nvSpPr>
          <p:cNvPr id="12" name="TextBox 12"/>
          <p:cNvSpPr txBox="1"/>
          <p:nvPr/>
        </p:nvSpPr>
        <p:spPr>
          <a:xfrm>
            <a:off x="1674634" y="3432013"/>
            <a:ext cx="8547187" cy="1318410"/>
          </a:xfrm>
          <a:prstGeom prst="rect">
            <a:avLst/>
          </a:prstGeom>
        </p:spPr>
        <p:txBody>
          <a:bodyPr lIns="0" tIns="0" rIns="0" bIns="0" rtlCol="0" anchor="t">
            <a:spAutoFit/>
          </a:bodyPr>
          <a:lstStyle/>
          <a:p>
            <a:pPr>
              <a:lnSpc>
                <a:spcPts val="10645"/>
              </a:lnSpc>
            </a:pPr>
            <a:r>
              <a:rPr lang="en-US" sz="7658">
                <a:solidFill>
                  <a:srgbClr val="B100E8"/>
                </a:solidFill>
                <a:latin typeface="Now Bold"/>
              </a:rPr>
              <a:t>DATABASE</a:t>
            </a:r>
          </a:p>
        </p:txBody>
      </p:sp>
      <p:sp>
        <p:nvSpPr>
          <p:cNvPr id="13" name="TextBox 13"/>
          <p:cNvSpPr txBox="1"/>
          <p:nvPr/>
        </p:nvSpPr>
        <p:spPr>
          <a:xfrm>
            <a:off x="1824010" y="6887232"/>
            <a:ext cx="2524179" cy="446101"/>
          </a:xfrm>
          <a:prstGeom prst="rect">
            <a:avLst/>
          </a:prstGeom>
        </p:spPr>
        <p:txBody>
          <a:bodyPr lIns="0" tIns="0" rIns="0" bIns="0" rtlCol="0" anchor="t">
            <a:spAutoFit/>
          </a:bodyPr>
          <a:lstStyle/>
          <a:p>
            <a:pPr marL="0" lvl="0" indent="0" algn="l">
              <a:lnSpc>
                <a:spcPts val="3583"/>
              </a:lnSpc>
              <a:spcBef>
                <a:spcPct val="0"/>
              </a:spcBef>
            </a:pPr>
            <a:r>
              <a:rPr lang="en-US" sz="2913">
                <a:solidFill>
                  <a:srgbClr val="B100E8"/>
                </a:solidFill>
                <a:latin typeface="Oswald"/>
              </a:rPr>
              <a:t>Presented by: </a:t>
            </a:r>
          </a:p>
        </p:txBody>
      </p:sp>
      <p:grpSp>
        <p:nvGrpSpPr>
          <p:cNvPr id="14" name="Group 14"/>
          <p:cNvGrpSpPr/>
          <p:nvPr/>
        </p:nvGrpSpPr>
        <p:grpSpPr>
          <a:xfrm>
            <a:off x="1674634" y="2011058"/>
            <a:ext cx="4784772" cy="1123407"/>
            <a:chOff x="0" y="0"/>
            <a:chExt cx="6379696" cy="1497876"/>
          </a:xfrm>
        </p:grpSpPr>
        <p:sp>
          <p:nvSpPr>
            <p:cNvPr id="15" name="Freeform 15"/>
            <p:cNvSpPr/>
            <p:nvPr/>
          </p:nvSpPr>
          <p:spPr>
            <a:xfrm>
              <a:off x="0" y="0"/>
              <a:ext cx="1710592" cy="1497876"/>
            </a:xfrm>
            <a:custGeom>
              <a:avLst/>
              <a:gdLst/>
              <a:ahLst/>
              <a:cxnLst/>
              <a:rect l="l" t="t" r="r" b="b"/>
              <a:pathLst>
                <a:path w="1710592" h="1497876">
                  <a:moveTo>
                    <a:pt x="0" y="0"/>
                  </a:moveTo>
                  <a:lnTo>
                    <a:pt x="1710592" y="0"/>
                  </a:lnTo>
                  <a:lnTo>
                    <a:pt x="1710592" y="1497876"/>
                  </a:lnTo>
                  <a:lnTo>
                    <a:pt x="0" y="1497876"/>
                  </a:lnTo>
                  <a:lnTo>
                    <a:pt x="0" y="0"/>
                  </a:lnTo>
                  <a:close/>
                </a:path>
              </a:pathLst>
            </a:custGeom>
            <a:blipFill>
              <a:blip r:embed="rId7"/>
              <a:stretch>
                <a:fillRect/>
              </a:stretch>
            </a:blipFill>
          </p:spPr>
        </p:sp>
        <p:sp>
          <p:nvSpPr>
            <p:cNvPr id="16" name="TextBox 16"/>
            <p:cNvSpPr txBox="1"/>
            <p:nvPr/>
          </p:nvSpPr>
          <p:spPr>
            <a:xfrm>
              <a:off x="1881955" y="318637"/>
              <a:ext cx="4497741" cy="876741"/>
            </a:xfrm>
            <a:prstGeom prst="rect">
              <a:avLst/>
            </a:prstGeom>
          </p:spPr>
          <p:txBody>
            <a:bodyPr lIns="0" tIns="0" rIns="0" bIns="0" rtlCol="0" anchor="t">
              <a:spAutoFit/>
            </a:bodyPr>
            <a:lstStyle/>
            <a:p>
              <a:pPr marL="0" lvl="0" indent="0" algn="l">
                <a:lnSpc>
                  <a:spcPts val="5274"/>
                </a:lnSpc>
                <a:spcBef>
                  <a:spcPct val="0"/>
                </a:spcBef>
              </a:pPr>
              <a:r>
                <a:rPr lang="en-US" sz="4288" spc="-85">
                  <a:solidFill>
                    <a:srgbClr val="E6C6B0"/>
                  </a:solidFill>
                  <a:latin typeface="Fabrica Heavy"/>
                </a:rPr>
                <a:t>AniHub</a:t>
              </a:r>
            </a:p>
          </p:txBody>
        </p:sp>
      </p:grpSp>
      <p:sp>
        <p:nvSpPr>
          <p:cNvPr id="17" name="TextBox 17"/>
          <p:cNvSpPr txBox="1"/>
          <p:nvPr/>
        </p:nvSpPr>
        <p:spPr>
          <a:xfrm>
            <a:off x="3722250" y="7323010"/>
            <a:ext cx="3082308" cy="1319863"/>
          </a:xfrm>
          <a:prstGeom prst="rect">
            <a:avLst/>
          </a:prstGeom>
        </p:spPr>
        <p:txBody>
          <a:bodyPr lIns="0" tIns="0" rIns="0" bIns="0" rtlCol="0" anchor="t">
            <a:spAutoFit/>
          </a:bodyPr>
          <a:lstStyle/>
          <a:p>
            <a:pPr algn="ctr">
              <a:lnSpc>
                <a:spcPts val="3531"/>
              </a:lnSpc>
            </a:pPr>
            <a:r>
              <a:rPr lang="en-US" sz="2871">
                <a:solidFill>
                  <a:srgbClr val="048AFF"/>
                </a:solidFill>
                <a:latin typeface="Oswald"/>
              </a:rPr>
              <a:t>Sadman Sakib</a:t>
            </a:r>
          </a:p>
          <a:p>
            <a:pPr algn="ctr">
              <a:lnSpc>
                <a:spcPts val="3531"/>
              </a:lnSpc>
            </a:pPr>
            <a:r>
              <a:rPr lang="en-US" sz="2871">
                <a:solidFill>
                  <a:srgbClr val="048AFF"/>
                </a:solidFill>
                <a:latin typeface="Oswald"/>
              </a:rPr>
              <a:t>&amp;</a:t>
            </a:r>
          </a:p>
          <a:p>
            <a:pPr algn="ctr">
              <a:lnSpc>
                <a:spcPts val="3531"/>
              </a:lnSpc>
              <a:spcBef>
                <a:spcPct val="0"/>
              </a:spcBef>
            </a:pPr>
            <a:r>
              <a:rPr lang="en-US" sz="2871">
                <a:solidFill>
                  <a:srgbClr val="048AFF"/>
                </a:solidFill>
                <a:latin typeface="Oswald"/>
              </a:rPr>
              <a:t>Taskeen Alam Towfique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0" y="4797527"/>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527930" y="3280401"/>
            <a:ext cx="3078898" cy="3078898"/>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t="-10" b="-10"/>
              </a:stretch>
            </a:blipFill>
          </p:spPr>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9" name="AutoShape 9"/>
          <p:cNvSpPr/>
          <p:nvPr/>
        </p:nvSpPr>
        <p:spPr>
          <a:xfrm>
            <a:off x="5703373" y="5365097"/>
            <a:ext cx="0" cy="3893203"/>
          </a:xfrm>
          <a:prstGeom prst="line">
            <a:avLst/>
          </a:prstGeom>
          <a:ln w="76200" cap="rnd">
            <a:solidFill>
              <a:srgbClr val="04001E"/>
            </a:solidFill>
            <a:prstDash val="solid"/>
            <a:headEnd type="none" w="sm" len="sm"/>
            <a:tailEnd type="none" w="sm" len="sm"/>
          </a:ln>
        </p:spPr>
      </p:sp>
      <p:grpSp>
        <p:nvGrpSpPr>
          <p:cNvPr id="10" name="Group 10"/>
          <p:cNvGrpSpPr>
            <a:grpSpLocks noChangeAspect="1"/>
          </p:cNvGrpSpPr>
          <p:nvPr/>
        </p:nvGrpSpPr>
        <p:grpSpPr>
          <a:xfrm>
            <a:off x="7446201" y="3247197"/>
            <a:ext cx="3112102" cy="3112102"/>
            <a:chOff x="0" y="0"/>
            <a:chExt cx="6350000" cy="6350000"/>
          </a:xfrm>
        </p:grpSpPr>
        <p:sp>
          <p:nvSpPr>
            <p:cNvPr id="11" name="Freeform 11"/>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t="-10" b="-10"/>
              </a:stretch>
            </a:blipFill>
          </p:spPr>
        </p:sp>
        <p:sp>
          <p:nvSpPr>
            <p:cNvPr id="12" name="Freeform 12"/>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3" name="AutoShape 13"/>
          <p:cNvSpPr/>
          <p:nvPr/>
        </p:nvSpPr>
        <p:spPr>
          <a:xfrm>
            <a:off x="12163038" y="5143500"/>
            <a:ext cx="0" cy="3893203"/>
          </a:xfrm>
          <a:prstGeom prst="line">
            <a:avLst/>
          </a:prstGeom>
          <a:ln w="76200" cap="rnd">
            <a:solidFill>
              <a:srgbClr val="04001E"/>
            </a:solidFill>
            <a:prstDash val="solid"/>
            <a:headEnd type="none" w="sm" len="sm"/>
            <a:tailEnd type="none" w="sm" len="sm"/>
          </a:ln>
        </p:spPr>
      </p:sp>
      <p:grpSp>
        <p:nvGrpSpPr>
          <p:cNvPr id="14" name="Group 14"/>
          <p:cNvGrpSpPr>
            <a:grpSpLocks noChangeAspect="1"/>
          </p:cNvGrpSpPr>
          <p:nvPr/>
        </p:nvGrpSpPr>
        <p:grpSpPr>
          <a:xfrm>
            <a:off x="13396794" y="3280401"/>
            <a:ext cx="3112102" cy="3112102"/>
            <a:chOff x="0" y="0"/>
            <a:chExt cx="6350000" cy="6350000"/>
          </a:xfrm>
        </p:grpSpPr>
        <p:sp>
          <p:nvSpPr>
            <p:cNvPr id="15" name="Freeform 15"/>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4988" r="-4988"/>
              </a:stretch>
            </a:blipFill>
          </p:spPr>
        </p:sp>
        <p:sp>
          <p:nvSpPr>
            <p:cNvPr id="16" name="Freeform 16"/>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7" name="TextBox 17"/>
          <p:cNvSpPr txBox="1"/>
          <p:nvPr/>
        </p:nvSpPr>
        <p:spPr>
          <a:xfrm>
            <a:off x="3560473" y="648548"/>
            <a:ext cx="10883558" cy="199822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Integration with External Systems</a:t>
            </a:r>
          </a:p>
        </p:txBody>
      </p:sp>
      <p:sp>
        <p:nvSpPr>
          <p:cNvPr id="18" name="TextBox 18"/>
          <p:cNvSpPr txBox="1"/>
          <p:nvPr/>
        </p:nvSpPr>
        <p:spPr>
          <a:xfrm>
            <a:off x="1736044" y="2751814"/>
            <a:ext cx="2729079" cy="342983"/>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Streaming Platforms</a:t>
            </a:r>
          </a:p>
        </p:txBody>
      </p:sp>
      <p:sp>
        <p:nvSpPr>
          <p:cNvPr id="19" name="TextBox 19"/>
          <p:cNvSpPr txBox="1"/>
          <p:nvPr/>
        </p:nvSpPr>
        <p:spPr>
          <a:xfrm>
            <a:off x="1308256" y="6473599"/>
            <a:ext cx="3518247" cy="2869042"/>
          </a:xfrm>
          <a:prstGeom prst="rect">
            <a:avLst/>
          </a:prstGeom>
        </p:spPr>
        <p:txBody>
          <a:bodyPr lIns="0" tIns="0" rIns="0" bIns="0" rtlCol="0" anchor="t">
            <a:spAutoFit/>
          </a:bodyPr>
          <a:lstStyle/>
          <a:p>
            <a:pPr marL="422767" lvl="1" indent="-211383" algn="ctr">
              <a:lnSpc>
                <a:spcPts val="2858"/>
              </a:lnSpc>
              <a:buFont typeface="Arial"/>
              <a:buChar char="•"/>
            </a:pPr>
            <a:r>
              <a:rPr lang="en-US" sz="1958">
                <a:solidFill>
                  <a:srgbClr val="FFFFFF"/>
                </a:solidFill>
                <a:latin typeface="DM Sans"/>
              </a:rPr>
              <a:t>Seamless integration with popular streaming platforms.</a:t>
            </a:r>
          </a:p>
          <a:p>
            <a:pPr marL="422767" lvl="1" indent="-211383" algn="ctr">
              <a:lnSpc>
                <a:spcPts val="2858"/>
              </a:lnSpc>
              <a:buFont typeface="Arial"/>
              <a:buChar char="•"/>
            </a:pPr>
            <a:r>
              <a:rPr lang="en-US" sz="1958">
                <a:solidFill>
                  <a:srgbClr val="FFFFFF"/>
                </a:solidFill>
                <a:latin typeface="DM Sans"/>
              </a:rPr>
              <a:t>Allows users to watch anime directly within the Anime Database Management System.</a:t>
            </a:r>
          </a:p>
          <a:p>
            <a:pPr algn="ctr">
              <a:lnSpc>
                <a:spcPts val="2858"/>
              </a:lnSpc>
            </a:pPr>
            <a:endParaRPr lang="en-US" sz="1958">
              <a:solidFill>
                <a:srgbClr val="FFFFFF"/>
              </a:solidFill>
              <a:latin typeface="DM Sans"/>
            </a:endParaRPr>
          </a:p>
        </p:txBody>
      </p:sp>
      <p:sp>
        <p:nvSpPr>
          <p:cNvPr id="20" name="TextBox 20"/>
          <p:cNvSpPr txBox="1"/>
          <p:nvPr/>
        </p:nvSpPr>
        <p:spPr>
          <a:xfrm>
            <a:off x="6948035" y="6473599"/>
            <a:ext cx="4108434" cy="2869042"/>
          </a:xfrm>
          <a:prstGeom prst="rect">
            <a:avLst/>
          </a:prstGeom>
        </p:spPr>
        <p:txBody>
          <a:bodyPr lIns="0" tIns="0" rIns="0" bIns="0" rtlCol="0" anchor="t">
            <a:spAutoFit/>
          </a:bodyPr>
          <a:lstStyle/>
          <a:p>
            <a:pPr marL="422767" lvl="1" indent="-211383" algn="ctr">
              <a:lnSpc>
                <a:spcPts val="2858"/>
              </a:lnSpc>
              <a:buFont typeface="Arial"/>
              <a:buChar char="•"/>
            </a:pPr>
            <a:r>
              <a:rPr lang="en-US" sz="1958">
                <a:solidFill>
                  <a:srgbClr val="FFFFFF"/>
                </a:solidFill>
                <a:latin typeface="DM Sans"/>
              </a:rPr>
              <a:t>Integration with popular social media platforms for easy sharing of anime recommendations and reviews.</a:t>
            </a:r>
          </a:p>
          <a:p>
            <a:pPr marL="422767" lvl="1" indent="-211383" algn="ctr">
              <a:lnSpc>
                <a:spcPts val="2858"/>
              </a:lnSpc>
              <a:buFont typeface="Arial"/>
              <a:buChar char="•"/>
            </a:pPr>
            <a:r>
              <a:rPr lang="en-US" sz="1958">
                <a:solidFill>
                  <a:srgbClr val="FFFFFF"/>
                </a:solidFill>
                <a:latin typeface="DM Sans"/>
              </a:rPr>
              <a:t>Allows users to connect with friends and discover new anime through social networks.</a:t>
            </a:r>
          </a:p>
          <a:p>
            <a:pPr algn="ctr">
              <a:lnSpc>
                <a:spcPts val="2858"/>
              </a:lnSpc>
            </a:pPr>
            <a:endParaRPr lang="en-US" sz="1958">
              <a:solidFill>
                <a:srgbClr val="FFFFFF"/>
              </a:solidFill>
              <a:latin typeface="DM Sans"/>
            </a:endParaRPr>
          </a:p>
        </p:txBody>
      </p:sp>
      <p:sp>
        <p:nvSpPr>
          <p:cNvPr id="21" name="TextBox 21"/>
          <p:cNvSpPr txBox="1"/>
          <p:nvPr/>
        </p:nvSpPr>
        <p:spPr>
          <a:xfrm>
            <a:off x="12955819" y="6525852"/>
            <a:ext cx="3994051" cy="2869042"/>
          </a:xfrm>
          <a:prstGeom prst="rect">
            <a:avLst/>
          </a:prstGeom>
        </p:spPr>
        <p:txBody>
          <a:bodyPr lIns="0" tIns="0" rIns="0" bIns="0" rtlCol="0" anchor="t">
            <a:spAutoFit/>
          </a:bodyPr>
          <a:lstStyle/>
          <a:p>
            <a:pPr marL="422767" lvl="1" indent="-211383" algn="ctr">
              <a:lnSpc>
                <a:spcPts val="2858"/>
              </a:lnSpc>
              <a:buFont typeface="Arial"/>
              <a:buChar char="•"/>
            </a:pPr>
            <a:r>
              <a:rPr lang="en-US" sz="1958">
                <a:solidFill>
                  <a:srgbClr val="FFFFFF"/>
                </a:solidFill>
                <a:latin typeface="DM Sans"/>
              </a:rPr>
              <a:t>Integration with analytics tools to track anime popularity and user engagement.</a:t>
            </a:r>
          </a:p>
          <a:p>
            <a:pPr marL="422767" lvl="1" indent="-211383" algn="ctr">
              <a:lnSpc>
                <a:spcPts val="2858"/>
              </a:lnSpc>
              <a:buFont typeface="Arial"/>
              <a:buChar char="•"/>
            </a:pPr>
            <a:r>
              <a:rPr lang="en-US" sz="1958">
                <a:solidFill>
                  <a:srgbClr val="FFFFFF"/>
                </a:solidFill>
                <a:latin typeface="DM Sans"/>
              </a:rPr>
              <a:t>Provides data and insights to optimize content recommendations and marketing strategies.</a:t>
            </a:r>
          </a:p>
          <a:p>
            <a:pPr algn="ctr">
              <a:lnSpc>
                <a:spcPts val="2858"/>
              </a:lnSpc>
            </a:pPr>
            <a:endParaRPr lang="en-US" sz="1958">
              <a:solidFill>
                <a:srgbClr val="FFFFFF"/>
              </a:solidFill>
              <a:latin typeface="DM Sans"/>
            </a:endParaRPr>
          </a:p>
        </p:txBody>
      </p:sp>
      <p:sp>
        <p:nvSpPr>
          <p:cNvPr id="22" name="TextBox 22"/>
          <p:cNvSpPr txBox="1"/>
          <p:nvPr/>
        </p:nvSpPr>
        <p:spPr>
          <a:xfrm>
            <a:off x="7863593" y="2751814"/>
            <a:ext cx="2277319" cy="342983"/>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Social Media</a:t>
            </a:r>
          </a:p>
        </p:txBody>
      </p:sp>
      <p:sp>
        <p:nvSpPr>
          <p:cNvPr id="23" name="TextBox 23"/>
          <p:cNvSpPr txBox="1"/>
          <p:nvPr/>
        </p:nvSpPr>
        <p:spPr>
          <a:xfrm>
            <a:off x="13814185" y="2765967"/>
            <a:ext cx="2277319" cy="342983"/>
          </a:xfrm>
          <a:prstGeom prst="rect">
            <a:avLst/>
          </a:prstGeom>
        </p:spPr>
        <p:txBody>
          <a:bodyPr lIns="0" tIns="0" rIns="0" bIns="0" rtlCol="0" anchor="t">
            <a:spAutoFit/>
          </a:bodyPr>
          <a:lstStyle/>
          <a:p>
            <a:pPr algn="ctr">
              <a:lnSpc>
                <a:spcPts val="2706"/>
              </a:lnSpc>
            </a:pPr>
            <a:r>
              <a:rPr lang="en-US" sz="1946">
                <a:solidFill>
                  <a:srgbClr val="B100E8"/>
                </a:solidFill>
                <a:latin typeface="Now Bold"/>
              </a:rPr>
              <a:t>Analytics Tools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a:grpSpLocks noChangeAspect="1"/>
          </p:cNvGrpSpPr>
          <p:nvPr/>
        </p:nvGrpSpPr>
        <p:grpSpPr>
          <a:xfrm>
            <a:off x="3938018" y="3483080"/>
            <a:ext cx="3662832" cy="3662832"/>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6527" r="223" b="-6527"/>
              </a:stretch>
            </a:blipFill>
          </p:spPr>
        </p:sp>
      </p:grpSp>
      <p:grpSp>
        <p:nvGrpSpPr>
          <p:cNvPr id="7" name="Group 7"/>
          <p:cNvGrpSpPr>
            <a:grpSpLocks noChangeAspect="1"/>
          </p:cNvGrpSpPr>
          <p:nvPr/>
        </p:nvGrpSpPr>
        <p:grpSpPr>
          <a:xfrm>
            <a:off x="10892667" y="3483080"/>
            <a:ext cx="3662832" cy="366283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406" r="223" b="-1406"/>
              </a:stretch>
            </a:blipFill>
          </p:spPr>
        </p:sp>
      </p:grpSp>
      <p:sp>
        <p:nvSpPr>
          <p:cNvPr id="11" name="Freeform 11"/>
          <p:cNvSpPr/>
          <p:nvPr/>
        </p:nvSpPr>
        <p:spPr>
          <a:xfrm>
            <a:off x="15431023" y="7619197"/>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563917" y="1508197"/>
            <a:ext cx="7160167" cy="98222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Team Members</a:t>
            </a:r>
          </a:p>
        </p:txBody>
      </p:sp>
      <p:sp>
        <p:nvSpPr>
          <p:cNvPr id="13" name="TextBox 13"/>
          <p:cNvSpPr txBox="1"/>
          <p:nvPr/>
        </p:nvSpPr>
        <p:spPr>
          <a:xfrm>
            <a:off x="4075705" y="7308017"/>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Sadman Sakib</a:t>
            </a:r>
          </a:p>
        </p:txBody>
      </p:sp>
      <p:sp>
        <p:nvSpPr>
          <p:cNvPr id="14" name="TextBox 14"/>
          <p:cNvSpPr txBox="1"/>
          <p:nvPr/>
        </p:nvSpPr>
        <p:spPr>
          <a:xfrm>
            <a:off x="4075705"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2105121</a:t>
            </a:r>
          </a:p>
        </p:txBody>
      </p:sp>
      <p:sp>
        <p:nvSpPr>
          <p:cNvPr id="15" name="TextBox 15"/>
          <p:cNvSpPr txBox="1"/>
          <p:nvPr/>
        </p:nvSpPr>
        <p:spPr>
          <a:xfrm>
            <a:off x="11030355" y="7308017"/>
            <a:ext cx="3387457" cy="400373"/>
          </a:xfrm>
          <a:prstGeom prst="rect">
            <a:avLst/>
          </a:prstGeom>
        </p:spPr>
        <p:txBody>
          <a:bodyPr lIns="0" tIns="0" rIns="0" bIns="0" rtlCol="0" anchor="t">
            <a:spAutoFit/>
          </a:bodyPr>
          <a:lstStyle/>
          <a:p>
            <a:pPr algn="ctr">
              <a:lnSpc>
                <a:spcPts val="3354"/>
              </a:lnSpc>
            </a:pPr>
            <a:r>
              <a:rPr lang="en-US" sz="2297">
                <a:solidFill>
                  <a:srgbClr val="FFFFFF"/>
                </a:solidFill>
                <a:latin typeface="DM Sans Bold"/>
              </a:rPr>
              <a:t>Taskeen Alam Towfique</a:t>
            </a:r>
          </a:p>
        </p:txBody>
      </p:sp>
      <p:sp>
        <p:nvSpPr>
          <p:cNvPr id="16" name="TextBox 16"/>
          <p:cNvSpPr txBox="1"/>
          <p:nvPr/>
        </p:nvSpPr>
        <p:spPr>
          <a:xfrm>
            <a:off x="11030355" y="7651241"/>
            <a:ext cx="3387457" cy="375672"/>
          </a:xfrm>
          <a:prstGeom prst="rect">
            <a:avLst/>
          </a:prstGeom>
        </p:spPr>
        <p:txBody>
          <a:bodyPr lIns="0" tIns="0" rIns="0" bIns="0" rtlCol="0" anchor="t">
            <a:spAutoFit/>
          </a:bodyPr>
          <a:lstStyle/>
          <a:p>
            <a:pPr algn="ctr">
              <a:lnSpc>
                <a:spcPts val="3062"/>
              </a:lnSpc>
            </a:pPr>
            <a:r>
              <a:rPr lang="en-US" sz="2097">
                <a:solidFill>
                  <a:srgbClr val="FFFFFF"/>
                </a:solidFill>
                <a:latin typeface="DM Sans"/>
              </a:rPr>
              <a:t>2105122</a:t>
            </a:r>
          </a:p>
        </p:txBody>
      </p:sp>
      <p:sp>
        <p:nvSpPr>
          <p:cNvPr id="17" name="Freeform 17"/>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7"/>
            <a:stretch>
              <a:fillRect/>
            </a:stretch>
          </a:blipFill>
        </p:spPr>
      </p:sp>
      <p:sp>
        <p:nvSpPr>
          <p:cNvPr id="18" name="Freeform 18"/>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7"/>
            <a:stretch>
              <a:fillRect/>
            </a:stretch>
          </a:blipFill>
        </p:spPr>
      </p:sp>
      <p:sp>
        <p:nvSpPr>
          <p:cNvPr id="19" name="Freeform 19"/>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67000"/>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4141139" y="4749861"/>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74634" y="3432013"/>
            <a:ext cx="11370537" cy="1384523"/>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
        <p:nvSpPr>
          <p:cNvPr id="8" name="TextBox 8"/>
          <p:cNvSpPr txBox="1"/>
          <p:nvPr/>
        </p:nvSpPr>
        <p:spPr>
          <a:xfrm>
            <a:off x="5771016" y="6021463"/>
            <a:ext cx="5221384"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01718519272 or 01948041522</a:t>
            </a:r>
          </a:p>
        </p:txBody>
      </p:sp>
      <p:sp>
        <p:nvSpPr>
          <p:cNvPr id="9" name="Freeform 9"/>
          <p:cNvSpPr/>
          <p:nvPr/>
        </p:nvSpPr>
        <p:spPr>
          <a:xfrm>
            <a:off x="5005377" y="664494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5005377" y="736738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5005377" y="5919646"/>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5005377" y="808982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5771016" y="6746766"/>
            <a:ext cx="5221384"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sakib519272@gmail.com </a:t>
            </a:r>
          </a:p>
        </p:txBody>
      </p:sp>
      <p:sp>
        <p:nvSpPr>
          <p:cNvPr id="14" name="TextBox 14"/>
          <p:cNvSpPr txBox="1"/>
          <p:nvPr/>
        </p:nvSpPr>
        <p:spPr>
          <a:xfrm>
            <a:off x="5771016" y="7470492"/>
            <a:ext cx="5221384"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taskeen20021@gmail.com</a:t>
            </a:r>
          </a:p>
        </p:txBody>
      </p:sp>
      <p:sp>
        <p:nvSpPr>
          <p:cNvPr id="15" name="TextBox 15"/>
          <p:cNvSpPr txBox="1"/>
          <p:nvPr/>
        </p:nvSpPr>
        <p:spPr>
          <a:xfrm>
            <a:off x="5771016" y="8191646"/>
            <a:ext cx="7274155" cy="390350"/>
          </a:xfrm>
          <a:prstGeom prst="rect">
            <a:avLst/>
          </a:prstGeom>
        </p:spPr>
        <p:txBody>
          <a:bodyPr lIns="0" tIns="0" rIns="0" bIns="0" rtlCol="0" anchor="t">
            <a:spAutoFit/>
          </a:bodyPr>
          <a:lstStyle/>
          <a:p>
            <a:pPr marL="0" lvl="0" indent="0" algn="l">
              <a:lnSpc>
                <a:spcPts val="3131"/>
              </a:lnSpc>
              <a:spcBef>
                <a:spcPct val="0"/>
              </a:spcBef>
            </a:pPr>
            <a:r>
              <a:rPr lang="en-US" sz="2545">
                <a:solidFill>
                  <a:srgbClr val="FFFAEB"/>
                </a:solidFill>
                <a:latin typeface="DM Sans Italics"/>
              </a:rPr>
              <a:t>Buet</a:t>
            </a:r>
          </a:p>
        </p:txBody>
      </p:sp>
      <p:grpSp>
        <p:nvGrpSpPr>
          <p:cNvPr id="16" name="Group 16"/>
          <p:cNvGrpSpPr/>
          <p:nvPr/>
        </p:nvGrpSpPr>
        <p:grpSpPr>
          <a:xfrm>
            <a:off x="5038307" y="1961181"/>
            <a:ext cx="4784772" cy="1123407"/>
            <a:chOff x="0" y="0"/>
            <a:chExt cx="6379696" cy="1497876"/>
          </a:xfrm>
        </p:grpSpPr>
        <p:sp>
          <p:nvSpPr>
            <p:cNvPr id="17" name="Freeform 17"/>
            <p:cNvSpPr/>
            <p:nvPr/>
          </p:nvSpPr>
          <p:spPr>
            <a:xfrm>
              <a:off x="0" y="0"/>
              <a:ext cx="1710592" cy="1497876"/>
            </a:xfrm>
            <a:custGeom>
              <a:avLst/>
              <a:gdLst/>
              <a:ahLst/>
              <a:cxnLst/>
              <a:rect l="l" t="t" r="r" b="b"/>
              <a:pathLst>
                <a:path w="1710592" h="1497876">
                  <a:moveTo>
                    <a:pt x="0" y="0"/>
                  </a:moveTo>
                  <a:lnTo>
                    <a:pt x="1710592" y="0"/>
                  </a:lnTo>
                  <a:lnTo>
                    <a:pt x="1710592" y="1497876"/>
                  </a:lnTo>
                  <a:lnTo>
                    <a:pt x="0" y="1497876"/>
                  </a:lnTo>
                  <a:lnTo>
                    <a:pt x="0" y="0"/>
                  </a:lnTo>
                  <a:close/>
                </a:path>
              </a:pathLst>
            </a:custGeom>
            <a:blipFill>
              <a:blip r:embed="rId14"/>
              <a:stretch>
                <a:fillRect/>
              </a:stretch>
            </a:blipFill>
          </p:spPr>
        </p:sp>
        <p:sp>
          <p:nvSpPr>
            <p:cNvPr id="18" name="TextBox 18"/>
            <p:cNvSpPr txBox="1"/>
            <p:nvPr/>
          </p:nvSpPr>
          <p:spPr>
            <a:xfrm>
              <a:off x="1881955" y="318637"/>
              <a:ext cx="4497741" cy="876741"/>
            </a:xfrm>
            <a:prstGeom prst="rect">
              <a:avLst/>
            </a:prstGeom>
          </p:spPr>
          <p:txBody>
            <a:bodyPr lIns="0" tIns="0" rIns="0" bIns="0" rtlCol="0" anchor="t">
              <a:spAutoFit/>
            </a:bodyPr>
            <a:lstStyle/>
            <a:p>
              <a:pPr marL="0" lvl="0" indent="0" algn="l">
                <a:lnSpc>
                  <a:spcPts val="5274"/>
                </a:lnSpc>
                <a:spcBef>
                  <a:spcPct val="0"/>
                </a:spcBef>
              </a:pPr>
              <a:r>
                <a:rPr lang="en-US" sz="4288" spc="-85">
                  <a:solidFill>
                    <a:srgbClr val="E6C6B0"/>
                  </a:solidFill>
                  <a:latin typeface="Fabrica Heavy"/>
                </a:rPr>
                <a:t>AniHub</a:t>
              </a:r>
            </a:p>
          </p:txBody>
        </p:sp>
      </p:grpSp>
      <p:sp>
        <p:nvSpPr>
          <p:cNvPr id="19" name="Freeform 19"/>
          <p:cNvSpPr/>
          <p:nvPr/>
        </p:nvSpPr>
        <p:spPr>
          <a:xfrm>
            <a:off x="5005377" y="7372284"/>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1670985" cy="1882633"/>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987686" y="3186778"/>
            <a:ext cx="4312629" cy="4800968"/>
          </a:xfrm>
          <a:prstGeom prst="rect">
            <a:avLst/>
          </a:prstGeom>
        </p:spPr>
        <p:txBody>
          <a:bodyPr lIns="0" tIns="0" rIns="0" bIns="0" rtlCol="0" anchor="t">
            <a:spAutoFit/>
          </a:bodyPr>
          <a:lstStyle/>
          <a:p>
            <a:pPr marL="595784" lvl="1" indent="-297892">
              <a:lnSpc>
                <a:spcPts val="4304"/>
              </a:lnSpc>
              <a:buFont typeface="Arial"/>
              <a:buChar char="•"/>
            </a:pPr>
            <a:r>
              <a:rPr lang="en-US" sz="2759">
                <a:solidFill>
                  <a:srgbClr val="FFFAEB"/>
                </a:solidFill>
                <a:latin typeface="DM Sans Italics"/>
              </a:rPr>
              <a:t>System Overview</a:t>
            </a:r>
          </a:p>
          <a:p>
            <a:pPr marL="595784" lvl="1" indent="-297892">
              <a:lnSpc>
                <a:spcPts val="4304"/>
              </a:lnSpc>
              <a:buFont typeface="Arial"/>
              <a:buChar char="•"/>
            </a:pPr>
            <a:r>
              <a:rPr lang="en-US" sz="2759">
                <a:solidFill>
                  <a:srgbClr val="FFFAEB"/>
                </a:solidFill>
                <a:latin typeface="DM Sans Italics"/>
              </a:rPr>
              <a:t>Database Structure</a:t>
            </a:r>
          </a:p>
          <a:p>
            <a:pPr marL="595784" lvl="1" indent="-297892">
              <a:lnSpc>
                <a:spcPts val="4304"/>
              </a:lnSpc>
              <a:buFont typeface="Arial"/>
              <a:buChar char="•"/>
            </a:pPr>
            <a:r>
              <a:rPr lang="en-US" sz="2759">
                <a:solidFill>
                  <a:srgbClr val="FFFAEB"/>
                </a:solidFill>
                <a:latin typeface="DM Sans Italics"/>
              </a:rPr>
              <a:t>User Interface</a:t>
            </a:r>
          </a:p>
          <a:p>
            <a:pPr marL="595784" lvl="1" indent="-297892">
              <a:lnSpc>
                <a:spcPts val="4304"/>
              </a:lnSpc>
              <a:buFont typeface="Arial"/>
              <a:buChar char="•"/>
            </a:pPr>
            <a:r>
              <a:rPr lang="en-US" sz="2759">
                <a:solidFill>
                  <a:srgbClr val="FFFAEB"/>
                </a:solidFill>
                <a:latin typeface="DM Sans Italics"/>
              </a:rPr>
              <a:t>Search and Filtering</a:t>
            </a:r>
          </a:p>
          <a:p>
            <a:pPr marL="595784" lvl="1" indent="-297892">
              <a:lnSpc>
                <a:spcPts val="4304"/>
              </a:lnSpc>
              <a:buFont typeface="Arial"/>
              <a:buChar char="•"/>
            </a:pPr>
            <a:r>
              <a:rPr lang="en-US" sz="2759">
                <a:solidFill>
                  <a:srgbClr val="FFFAEB"/>
                </a:solidFill>
                <a:latin typeface="DM Sans Italics"/>
              </a:rPr>
              <a:t>Data Entry and Update</a:t>
            </a:r>
          </a:p>
          <a:p>
            <a:pPr marL="595784" lvl="1" indent="-297892">
              <a:lnSpc>
                <a:spcPts val="4304"/>
              </a:lnSpc>
              <a:buFont typeface="Arial"/>
              <a:buChar char="•"/>
            </a:pPr>
            <a:r>
              <a:rPr lang="en-US" sz="2759">
                <a:solidFill>
                  <a:srgbClr val="FFFAEB"/>
                </a:solidFill>
                <a:latin typeface="DM Sans Italics"/>
              </a:rPr>
              <a:t>Reporting and Analytics</a:t>
            </a:r>
          </a:p>
          <a:p>
            <a:pPr marL="595784" lvl="1" indent="-297892" algn="l">
              <a:lnSpc>
                <a:spcPts val="4304"/>
              </a:lnSpc>
              <a:buFont typeface="Arial"/>
              <a:buChar char="•"/>
            </a:pPr>
            <a:r>
              <a:rPr lang="en-US" sz="2759">
                <a:solidFill>
                  <a:srgbClr val="FFFAEB"/>
                </a:solidFill>
                <a:latin typeface="DM Sans Italics"/>
              </a:rPr>
              <a:t>Integration with External System</a:t>
            </a:r>
          </a:p>
        </p:txBody>
      </p:sp>
      <p:sp>
        <p:nvSpPr>
          <p:cNvPr id="9" name="TextBox 9"/>
          <p:cNvSpPr txBox="1"/>
          <p:nvPr/>
        </p:nvSpPr>
        <p:spPr>
          <a:xfrm>
            <a:off x="6728644" y="1794630"/>
            <a:ext cx="4830711" cy="77516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r="-9783"/>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Freeform 7"/>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9" name="TextBox 9"/>
          <p:cNvSpPr txBox="1"/>
          <p:nvPr/>
        </p:nvSpPr>
        <p:spPr>
          <a:xfrm>
            <a:off x="2016190" y="1598468"/>
            <a:ext cx="5189556" cy="1802052"/>
          </a:xfrm>
          <a:prstGeom prst="rect">
            <a:avLst/>
          </a:prstGeom>
        </p:spPr>
        <p:txBody>
          <a:bodyPr lIns="0" tIns="0" rIns="0" bIns="0" rtlCol="0" anchor="t">
            <a:spAutoFit/>
          </a:bodyPr>
          <a:lstStyle/>
          <a:p>
            <a:pPr>
              <a:lnSpc>
                <a:spcPts val="7173"/>
              </a:lnSpc>
            </a:pPr>
            <a:r>
              <a:rPr lang="en-US" sz="5160">
                <a:solidFill>
                  <a:srgbClr val="048AFF"/>
                </a:solidFill>
                <a:latin typeface="Now Bold"/>
              </a:rPr>
              <a:t>System Overview</a:t>
            </a:r>
          </a:p>
        </p:txBody>
      </p:sp>
      <p:sp>
        <p:nvSpPr>
          <p:cNvPr id="10" name="TextBox 10"/>
          <p:cNvSpPr txBox="1"/>
          <p:nvPr/>
        </p:nvSpPr>
        <p:spPr>
          <a:xfrm>
            <a:off x="2560709" y="3602266"/>
            <a:ext cx="6157357" cy="4265940"/>
          </a:xfrm>
          <a:prstGeom prst="rect">
            <a:avLst/>
          </a:prstGeom>
        </p:spPr>
        <p:txBody>
          <a:bodyPr lIns="0" tIns="0" rIns="0" bIns="0" rtlCol="0" anchor="t">
            <a:spAutoFit/>
          </a:bodyPr>
          <a:lstStyle/>
          <a:p>
            <a:pPr>
              <a:lnSpc>
                <a:spcPts val="3424"/>
              </a:lnSpc>
            </a:pPr>
            <a:r>
              <a:rPr lang="en-US" sz="2345">
                <a:solidFill>
                  <a:srgbClr val="FFFFFF"/>
                </a:solidFill>
                <a:latin typeface="DM Sans"/>
              </a:rPr>
              <a:t>The Anime Database Management System is a comprehensive software solution designed to efficiently manage and organize anime-related data. It serves as a centralized platform for storing, retrieving, and updating information about anime series, episodes, characters, and more. The system offers a range of features and benefits that enhance the management and accessibility of anime 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4233959" y="-5824532"/>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4" name="AutoShape 4"/>
          <p:cNvSpPr/>
          <p:nvPr/>
        </p:nvSpPr>
        <p:spPr>
          <a:xfrm>
            <a:off x="5939706" y="3081908"/>
            <a:ext cx="19050" cy="6176392"/>
          </a:xfrm>
          <a:prstGeom prst="line">
            <a:avLst/>
          </a:prstGeom>
          <a:ln w="38100" cap="flat">
            <a:solidFill>
              <a:srgbClr val="FFFFFF"/>
            </a:solidFill>
            <a:prstDash val="solid"/>
            <a:headEnd type="none" w="sm" len="sm"/>
            <a:tailEnd type="none" w="sm" len="sm"/>
          </a:ln>
        </p:spPr>
      </p:sp>
      <p:sp>
        <p:nvSpPr>
          <p:cNvPr id="5" name="Freeform 5"/>
          <p:cNvSpPr/>
          <p:nvPr/>
        </p:nvSpPr>
        <p:spPr>
          <a:xfrm>
            <a:off x="3021649" y="336317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190145" y="5764899"/>
            <a:ext cx="3066811" cy="2310775"/>
          </a:xfrm>
          <a:prstGeom prst="rect">
            <a:avLst/>
          </a:prstGeom>
        </p:spPr>
        <p:txBody>
          <a:bodyPr lIns="0" tIns="0" rIns="0" bIns="0" rtlCol="0" anchor="t">
            <a:spAutoFit/>
          </a:bodyPr>
          <a:lstStyle/>
          <a:p>
            <a:pPr algn="ctr">
              <a:lnSpc>
                <a:spcPts val="2694"/>
              </a:lnSpc>
            </a:pPr>
            <a:r>
              <a:rPr lang="en-US" sz="1845">
                <a:solidFill>
                  <a:srgbClr val="FFFFFF"/>
                </a:solidFill>
                <a:latin typeface="DM Sans"/>
              </a:rPr>
              <a:t>The Anime Database Management System is designed to efficiently store, organize, and retrieve information about anime series, episodes, characters, and related data.</a:t>
            </a:r>
          </a:p>
        </p:txBody>
      </p:sp>
      <p:sp>
        <p:nvSpPr>
          <p:cNvPr id="7" name="Freeform 7"/>
          <p:cNvSpPr/>
          <p:nvPr/>
        </p:nvSpPr>
        <p:spPr>
          <a:xfrm>
            <a:off x="-5358493" y="764007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grpSp>
        <p:nvGrpSpPr>
          <p:cNvPr id="8" name="Group 8"/>
          <p:cNvGrpSpPr/>
          <p:nvPr/>
        </p:nvGrpSpPr>
        <p:grpSpPr>
          <a:xfrm>
            <a:off x="7987245" y="3347904"/>
            <a:ext cx="1390737" cy="1390737"/>
            <a:chOff x="0" y="0"/>
            <a:chExt cx="1854316" cy="1854316"/>
          </a:xfrm>
        </p:grpSpPr>
        <p:grpSp>
          <p:nvGrpSpPr>
            <p:cNvPr id="9" name="Group 9"/>
            <p:cNvGrpSpPr/>
            <p:nvPr/>
          </p:nvGrpSpPr>
          <p:grpSpPr>
            <a:xfrm>
              <a:off x="0" y="0"/>
              <a:ext cx="1854316" cy="18543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Freeform 12"/>
            <p:cNvSpPr/>
            <p:nvPr/>
          </p:nvSpPr>
          <p:spPr>
            <a:xfrm>
              <a:off x="168714" y="168714"/>
              <a:ext cx="1516889" cy="1516889"/>
            </a:xfrm>
            <a:custGeom>
              <a:avLst/>
              <a:gdLst/>
              <a:ahLst/>
              <a:cxnLst/>
              <a:rect l="l" t="t" r="r" b="b"/>
              <a:pathLst>
                <a:path w="1516889" h="1516889">
                  <a:moveTo>
                    <a:pt x="0" y="0"/>
                  </a:moveTo>
                  <a:lnTo>
                    <a:pt x="1516889" y="0"/>
                  </a:lnTo>
                  <a:lnTo>
                    <a:pt x="1516889" y="1516889"/>
                  </a:lnTo>
                  <a:lnTo>
                    <a:pt x="0" y="151688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3" name="Group 13"/>
          <p:cNvGrpSpPr/>
          <p:nvPr/>
        </p:nvGrpSpPr>
        <p:grpSpPr>
          <a:xfrm>
            <a:off x="13888463" y="3363175"/>
            <a:ext cx="1403803" cy="1403803"/>
            <a:chOff x="0" y="0"/>
            <a:chExt cx="1871737" cy="1871737"/>
          </a:xfrm>
        </p:grpSpPr>
        <p:grpSp>
          <p:nvGrpSpPr>
            <p:cNvPr id="14" name="Group 14"/>
            <p:cNvGrpSpPr/>
            <p:nvPr/>
          </p:nvGrpSpPr>
          <p:grpSpPr>
            <a:xfrm>
              <a:off x="0" y="0"/>
              <a:ext cx="1871737" cy="187173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5CE1E6">
                      <a:alpha val="100000"/>
                    </a:srgbClr>
                  </a:gs>
                </a:gsLst>
                <a:lin ang="0"/>
              </a:gra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7" name="Freeform 17"/>
            <p:cNvSpPr/>
            <p:nvPr/>
          </p:nvSpPr>
          <p:spPr>
            <a:xfrm>
              <a:off x="250114" y="181747"/>
              <a:ext cx="1454983" cy="1473401"/>
            </a:xfrm>
            <a:custGeom>
              <a:avLst/>
              <a:gdLst/>
              <a:ahLst/>
              <a:cxnLst/>
              <a:rect l="l" t="t" r="r" b="b"/>
              <a:pathLst>
                <a:path w="1454983" h="1473401">
                  <a:moveTo>
                    <a:pt x="0" y="0"/>
                  </a:moveTo>
                  <a:lnTo>
                    <a:pt x="1454984" y="0"/>
                  </a:lnTo>
                  <a:lnTo>
                    <a:pt x="1454984" y="1473401"/>
                  </a:lnTo>
                  <a:lnTo>
                    <a:pt x="0" y="14734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8" name="TextBox 18"/>
          <p:cNvSpPr txBox="1"/>
          <p:nvPr/>
        </p:nvSpPr>
        <p:spPr>
          <a:xfrm>
            <a:off x="6075979" y="1543898"/>
            <a:ext cx="6370488" cy="905902"/>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System Overview</a:t>
            </a:r>
          </a:p>
        </p:txBody>
      </p:sp>
      <p:sp>
        <p:nvSpPr>
          <p:cNvPr id="19" name="TextBox 19"/>
          <p:cNvSpPr txBox="1"/>
          <p:nvPr/>
        </p:nvSpPr>
        <p:spPr>
          <a:xfrm>
            <a:off x="2016885" y="5055079"/>
            <a:ext cx="3413332"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Purpose</a:t>
            </a:r>
          </a:p>
        </p:txBody>
      </p:sp>
      <p:sp>
        <p:nvSpPr>
          <p:cNvPr id="20" name="TextBox 20"/>
          <p:cNvSpPr txBox="1"/>
          <p:nvPr/>
        </p:nvSpPr>
        <p:spPr>
          <a:xfrm>
            <a:off x="6625506" y="5598645"/>
            <a:ext cx="4114215" cy="3310900"/>
          </a:xfrm>
          <a:prstGeom prst="rect">
            <a:avLst/>
          </a:prstGeom>
        </p:spPr>
        <p:txBody>
          <a:bodyPr lIns="0" tIns="0" rIns="0" bIns="0" rtlCol="0" anchor="t">
            <a:spAutoFit/>
          </a:bodyPr>
          <a:lstStyle/>
          <a:p>
            <a:pPr algn="ctr">
              <a:lnSpc>
                <a:spcPts val="2694"/>
              </a:lnSpc>
            </a:pPr>
            <a:r>
              <a:rPr lang="en-US" sz="1845">
                <a:solidFill>
                  <a:srgbClr val="FFFFFF"/>
                </a:solidFill>
                <a:latin typeface="DM Sans"/>
              </a:rPr>
              <a:t>Comprehensive database for storing anime series, episodes, characters, and related information.</a:t>
            </a:r>
          </a:p>
          <a:p>
            <a:pPr algn="ctr">
              <a:lnSpc>
                <a:spcPts val="2694"/>
              </a:lnSpc>
            </a:pPr>
            <a:r>
              <a:rPr lang="en-US" sz="1845">
                <a:solidFill>
                  <a:srgbClr val="FFFFFF"/>
                </a:solidFill>
                <a:latin typeface="DM Sans"/>
              </a:rPr>
              <a:t>User-friendly interface for easy navigation and search functionality.</a:t>
            </a:r>
          </a:p>
          <a:p>
            <a:pPr algn="ctr">
              <a:lnSpc>
                <a:spcPts val="2694"/>
              </a:lnSpc>
            </a:pPr>
            <a:r>
              <a:rPr lang="en-US" sz="1845">
                <a:solidFill>
                  <a:srgbClr val="FFFFFF"/>
                </a:solidFill>
                <a:latin typeface="DM Sans"/>
              </a:rPr>
              <a:t>Ability to add, edit, and delete anime entries, episodes, and characters.</a:t>
            </a:r>
          </a:p>
          <a:p>
            <a:pPr algn="ctr">
              <a:lnSpc>
                <a:spcPts val="2694"/>
              </a:lnSpc>
            </a:pPr>
            <a:r>
              <a:rPr lang="en-US" sz="1845">
                <a:solidFill>
                  <a:srgbClr val="FFFFFF"/>
                </a:solidFill>
                <a:latin typeface="DM Sans"/>
              </a:rPr>
              <a:t>Integration with external APIs to fetch additional data such as ratings, reviews, and recommendations.</a:t>
            </a:r>
          </a:p>
        </p:txBody>
      </p:sp>
      <p:sp>
        <p:nvSpPr>
          <p:cNvPr id="21" name="TextBox 21"/>
          <p:cNvSpPr txBox="1"/>
          <p:nvPr/>
        </p:nvSpPr>
        <p:spPr>
          <a:xfrm>
            <a:off x="6975948" y="5055079"/>
            <a:ext cx="3413332"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Feature</a:t>
            </a:r>
          </a:p>
        </p:txBody>
      </p:sp>
      <p:sp>
        <p:nvSpPr>
          <p:cNvPr id="22" name="AutoShape 22"/>
          <p:cNvSpPr/>
          <p:nvPr/>
        </p:nvSpPr>
        <p:spPr>
          <a:xfrm>
            <a:off x="11628383" y="3081849"/>
            <a:ext cx="19050" cy="6176392"/>
          </a:xfrm>
          <a:prstGeom prst="line">
            <a:avLst/>
          </a:prstGeom>
          <a:ln w="38100" cap="flat">
            <a:solidFill>
              <a:srgbClr val="FFFFFF"/>
            </a:solidFill>
            <a:prstDash val="solid"/>
            <a:headEnd type="none" w="sm" len="sm"/>
            <a:tailEnd type="none" w="sm" len="sm"/>
          </a:ln>
        </p:spPr>
      </p:sp>
      <p:sp>
        <p:nvSpPr>
          <p:cNvPr id="23" name="TextBox 23"/>
          <p:cNvSpPr txBox="1"/>
          <p:nvPr/>
        </p:nvSpPr>
        <p:spPr>
          <a:xfrm>
            <a:off x="12890568" y="5221333"/>
            <a:ext cx="3413332"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Benefits</a:t>
            </a:r>
          </a:p>
        </p:txBody>
      </p:sp>
      <p:sp>
        <p:nvSpPr>
          <p:cNvPr id="24" name="TextBox 24"/>
          <p:cNvSpPr txBox="1"/>
          <p:nvPr/>
        </p:nvSpPr>
        <p:spPr>
          <a:xfrm>
            <a:off x="12533257" y="5764899"/>
            <a:ext cx="4114215" cy="2644150"/>
          </a:xfrm>
          <a:prstGeom prst="rect">
            <a:avLst/>
          </a:prstGeom>
        </p:spPr>
        <p:txBody>
          <a:bodyPr lIns="0" tIns="0" rIns="0" bIns="0" rtlCol="0" anchor="t">
            <a:spAutoFit/>
          </a:bodyPr>
          <a:lstStyle/>
          <a:p>
            <a:pPr algn="ctr">
              <a:lnSpc>
                <a:spcPts val="2694"/>
              </a:lnSpc>
            </a:pPr>
            <a:r>
              <a:rPr lang="en-US" sz="1845">
                <a:solidFill>
                  <a:srgbClr val="FFFFFF"/>
                </a:solidFill>
                <a:latin typeface="DM Sans"/>
              </a:rPr>
              <a:t>Efficient management and organization of anime data, improving productivity and accuracy.</a:t>
            </a:r>
          </a:p>
          <a:p>
            <a:pPr algn="ctr">
              <a:lnSpc>
                <a:spcPts val="2694"/>
              </a:lnSpc>
            </a:pPr>
            <a:r>
              <a:rPr lang="en-US" sz="1845">
                <a:solidFill>
                  <a:srgbClr val="FFFFFF"/>
                </a:solidFill>
                <a:latin typeface="DM Sans"/>
              </a:rPr>
              <a:t>Quick and easy access to information, enabling faster decision-making and data retrieval.</a:t>
            </a:r>
          </a:p>
          <a:p>
            <a:pPr algn="ctr">
              <a:lnSpc>
                <a:spcPts val="2694"/>
              </a:lnSpc>
            </a:pPr>
            <a:r>
              <a:rPr lang="en-US" sz="1845">
                <a:solidFill>
                  <a:srgbClr val="FFFFFF"/>
                </a:solidFill>
                <a:latin typeface="DM Sans"/>
              </a:rPr>
              <a:t>Enhanced collaboration and sharing of anime-related data among users.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4945630" y="933450"/>
            <a:ext cx="8617293" cy="833386"/>
          </a:xfrm>
          <a:prstGeom prst="rect">
            <a:avLst/>
          </a:prstGeom>
        </p:spPr>
        <p:txBody>
          <a:bodyPr lIns="0" tIns="0" rIns="0" bIns="0" rtlCol="0" anchor="t">
            <a:spAutoFit/>
          </a:bodyPr>
          <a:lstStyle/>
          <a:p>
            <a:pPr algn="ctr">
              <a:lnSpc>
                <a:spcPts val="6762"/>
              </a:lnSpc>
            </a:pPr>
            <a:r>
              <a:rPr lang="en-US" sz="4865">
                <a:solidFill>
                  <a:srgbClr val="048AFF"/>
                </a:solidFill>
                <a:latin typeface="Now Bold"/>
              </a:rPr>
              <a:t>Database Structure</a:t>
            </a:r>
          </a:p>
        </p:txBody>
      </p:sp>
      <p:sp>
        <p:nvSpPr>
          <p:cNvPr id="4" name="TextBox 4"/>
          <p:cNvSpPr txBox="1"/>
          <p:nvPr/>
        </p:nvSpPr>
        <p:spPr>
          <a:xfrm>
            <a:off x="3438583" y="3479258"/>
            <a:ext cx="2270212" cy="5130556"/>
          </a:xfrm>
          <a:prstGeom prst="rect">
            <a:avLst/>
          </a:prstGeom>
        </p:spPr>
        <p:txBody>
          <a:bodyPr lIns="0" tIns="0" rIns="0" bIns="0" rtlCol="0" anchor="t">
            <a:spAutoFit/>
          </a:bodyPr>
          <a:lstStyle/>
          <a:p>
            <a:pPr marL="333752" lvl="1" indent="-166876" algn="ctr">
              <a:lnSpc>
                <a:spcPts val="2256"/>
              </a:lnSpc>
              <a:buFont typeface="Arial"/>
              <a:buChar char="•"/>
            </a:pPr>
            <a:r>
              <a:rPr lang="en-US" sz="1545">
                <a:solidFill>
                  <a:srgbClr val="FFFFFF"/>
                </a:solidFill>
                <a:latin typeface="DM Sans"/>
              </a:rPr>
              <a:t>Anime</a:t>
            </a:r>
          </a:p>
          <a:p>
            <a:pPr marL="333752" lvl="1" indent="-166876" algn="ctr">
              <a:lnSpc>
                <a:spcPts val="2256"/>
              </a:lnSpc>
              <a:buFont typeface="Arial"/>
              <a:buChar char="•"/>
            </a:pPr>
            <a:r>
              <a:rPr lang="en-US" sz="1545">
                <a:solidFill>
                  <a:srgbClr val="FFFFFF"/>
                </a:solidFill>
                <a:latin typeface="DM Sans"/>
              </a:rPr>
              <a:t>User</a:t>
            </a:r>
          </a:p>
          <a:p>
            <a:pPr marL="333752" lvl="1" indent="-166876" algn="ctr">
              <a:lnSpc>
                <a:spcPts val="2256"/>
              </a:lnSpc>
              <a:buFont typeface="Arial"/>
              <a:buChar char="•"/>
            </a:pPr>
            <a:r>
              <a:rPr lang="en-US" sz="1545">
                <a:solidFill>
                  <a:srgbClr val="FFFFFF"/>
                </a:solidFill>
                <a:latin typeface="DM Sans"/>
              </a:rPr>
              <a:t>Comment</a:t>
            </a:r>
          </a:p>
          <a:p>
            <a:pPr marL="333752" lvl="1" indent="-166876" algn="ctr">
              <a:lnSpc>
                <a:spcPts val="2256"/>
              </a:lnSpc>
              <a:buFont typeface="Arial"/>
              <a:buChar char="•"/>
            </a:pPr>
            <a:r>
              <a:rPr lang="en-US" sz="1545">
                <a:solidFill>
                  <a:srgbClr val="FFFFFF"/>
                </a:solidFill>
                <a:latin typeface="DM Sans"/>
              </a:rPr>
              <a:t>Characters</a:t>
            </a:r>
          </a:p>
          <a:p>
            <a:pPr marL="333752" lvl="1" indent="-166876" algn="ctr">
              <a:lnSpc>
                <a:spcPts val="2256"/>
              </a:lnSpc>
              <a:buFont typeface="Arial"/>
              <a:buChar char="•"/>
            </a:pPr>
            <a:r>
              <a:rPr lang="en-US" sz="1545">
                <a:solidFill>
                  <a:srgbClr val="FFFFFF"/>
                </a:solidFill>
                <a:latin typeface="DM Sans"/>
              </a:rPr>
              <a:t>Voice Actor</a:t>
            </a:r>
          </a:p>
          <a:p>
            <a:pPr marL="333752" lvl="1" indent="-166876" algn="ctr">
              <a:lnSpc>
                <a:spcPts val="2256"/>
              </a:lnSpc>
              <a:buFont typeface="Arial"/>
              <a:buChar char="•"/>
            </a:pPr>
            <a:r>
              <a:rPr lang="en-US" sz="1545">
                <a:solidFill>
                  <a:srgbClr val="FFFFFF"/>
                </a:solidFill>
                <a:latin typeface="DM Sans"/>
              </a:rPr>
              <a:t>Anime Genres</a:t>
            </a:r>
          </a:p>
          <a:p>
            <a:pPr marL="333752" lvl="1" indent="-166876" algn="ctr">
              <a:lnSpc>
                <a:spcPts val="2256"/>
              </a:lnSpc>
              <a:buFont typeface="Arial"/>
              <a:buChar char="•"/>
            </a:pPr>
            <a:r>
              <a:rPr lang="en-US" sz="1545">
                <a:solidFill>
                  <a:srgbClr val="FFFFFF"/>
                </a:solidFill>
                <a:latin typeface="DM Sans"/>
              </a:rPr>
              <a:t>Ratings</a:t>
            </a:r>
          </a:p>
          <a:p>
            <a:pPr marL="333752" lvl="1" indent="-166876" algn="ctr">
              <a:lnSpc>
                <a:spcPts val="2256"/>
              </a:lnSpc>
              <a:buFont typeface="Arial"/>
              <a:buChar char="•"/>
            </a:pPr>
            <a:r>
              <a:rPr lang="en-US" sz="1545">
                <a:solidFill>
                  <a:srgbClr val="FFFFFF"/>
                </a:solidFill>
                <a:latin typeface="DM Sans"/>
              </a:rPr>
              <a:t>Favorites</a:t>
            </a:r>
          </a:p>
          <a:p>
            <a:pPr marL="333752" lvl="1" indent="-166876" algn="ctr">
              <a:lnSpc>
                <a:spcPts val="2256"/>
              </a:lnSpc>
              <a:buFont typeface="Arial"/>
              <a:buChar char="•"/>
            </a:pPr>
            <a:r>
              <a:rPr lang="en-US" sz="1545">
                <a:solidFill>
                  <a:srgbClr val="FFFFFF"/>
                </a:solidFill>
                <a:latin typeface="DM Sans"/>
              </a:rPr>
              <a:t>Followers</a:t>
            </a:r>
          </a:p>
          <a:p>
            <a:pPr marL="333752" lvl="1" indent="-166876" algn="ctr">
              <a:lnSpc>
                <a:spcPts val="2256"/>
              </a:lnSpc>
              <a:buFont typeface="Arial"/>
              <a:buChar char="•"/>
            </a:pPr>
            <a:r>
              <a:rPr lang="en-US" sz="1545">
                <a:solidFill>
                  <a:srgbClr val="FFFFFF"/>
                </a:solidFill>
                <a:latin typeface="DM Sans"/>
              </a:rPr>
              <a:t>Reply</a:t>
            </a:r>
          </a:p>
          <a:p>
            <a:pPr marL="333752" lvl="1" indent="-166876" algn="ctr">
              <a:lnSpc>
                <a:spcPts val="2256"/>
              </a:lnSpc>
              <a:buFont typeface="Arial"/>
              <a:buChar char="•"/>
            </a:pPr>
            <a:r>
              <a:rPr lang="en-US" sz="1545">
                <a:solidFill>
                  <a:srgbClr val="FFFFFF"/>
                </a:solidFill>
                <a:latin typeface="DM Sans"/>
              </a:rPr>
              <a:t>Studio</a:t>
            </a:r>
          </a:p>
          <a:p>
            <a:pPr marL="333752" lvl="1" indent="-166876" algn="ctr">
              <a:lnSpc>
                <a:spcPts val="2256"/>
              </a:lnSpc>
              <a:buFont typeface="Arial"/>
              <a:buChar char="•"/>
            </a:pPr>
            <a:r>
              <a:rPr lang="en-US" sz="1545">
                <a:solidFill>
                  <a:srgbClr val="FFFFFF"/>
                </a:solidFill>
                <a:latin typeface="DM Sans"/>
              </a:rPr>
              <a:t>Soundtracks</a:t>
            </a:r>
          </a:p>
          <a:p>
            <a:pPr marL="333752" lvl="1" indent="-166876" algn="ctr">
              <a:lnSpc>
                <a:spcPts val="2256"/>
              </a:lnSpc>
              <a:buFont typeface="Arial"/>
              <a:buChar char="•"/>
            </a:pPr>
            <a:r>
              <a:rPr lang="en-US" sz="1545">
                <a:solidFill>
                  <a:srgbClr val="FFFFFF"/>
                </a:solidFill>
                <a:latin typeface="DM Sans"/>
              </a:rPr>
              <a:t>Trailer</a:t>
            </a:r>
          </a:p>
          <a:p>
            <a:pPr marL="333752" lvl="1" indent="-166876" algn="ctr">
              <a:lnSpc>
                <a:spcPts val="2256"/>
              </a:lnSpc>
              <a:buFont typeface="Arial"/>
              <a:buChar char="•"/>
            </a:pPr>
            <a:r>
              <a:rPr lang="en-US" sz="1545">
                <a:solidFill>
                  <a:srgbClr val="FFFFFF"/>
                </a:solidFill>
                <a:latin typeface="DM Sans"/>
              </a:rPr>
              <a:t>Season</a:t>
            </a:r>
          </a:p>
          <a:p>
            <a:pPr marL="333752" lvl="1" indent="-166876" algn="ctr">
              <a:lnSpc>
                <a:spcPts val="2256"/>
              </a:lnSpc>
              <a:buFont typeface="Arial"/>
              <a:buChar char="•"/>
            </a:pPr>
            <a:r>
              <a:rPr lang="en-US" sz="1545">
                <a:solidFill>
                  <a:srgbClr val="FFFFFF"/>
                </a:solidFill>
                <a:latin typeface="DM Sans"/>
              </a:rPr>
              <a:t>Episode</a:t>
            </a:r>
          </a:p>
          <a:p>
            <a:pPr marL="333752" lvl="1" indent="-166876" algn="ctr">
              <a:lnSpc>
                <a:spcPts val="2256"/>
              </a:lnSpc>
              <a:buFont typeface="Arial"/>
              <a:buChar char="•"/>
            </a:pPr>
            <a:r>
              <a:rPr lang="en-US" sz="1545">
                <a:solidFill>
                  <a:srgbClr val="FFFFFF"/>
                </a:solidFill>
                <a:latin typeface="DM Sans"/>
              </a:rPr>
              <a:t>Keywords</a:t>
            </a:r>
          </a:p>
          <a:p>
            <a:pPr marL="333752" lvl="1" indent="-166876" algn="ctr">
              <a:lnSpc>
                <a:spcPts val="2256"/>
              </a:lnSpc>
              <a:buFont typeface="Arial"/>
              <a:buChar char="•"/>
            </a:pPr>
            <a:r>
              <a:rPr lang="en-US" sz="1545">
                <a:solidFill>
                  <a:srgbClr val="FFFFFF"/>
                </a:solidFill>
                <a:latin typeface="DM Sans"/>
              </a:rPr>
              <a:t>Watch List</a:t>
            </a:r>
          </a:p>
          <a:p>
            <a:pPr marL="333752" lvl="1" indent="-166876" algn="ctr">
              <a:lnSpc>
                <a:spcPts val="2256"/>
              </a:lnSpc>
              <a:buFont typeface="Arial"/>
              <a:buChar char="•"/>
            </a:pPr>
            <a:r>
              <a:rPr lang="en-US" sz="1545">
                <a:solidFill>
                  <a:srgbClr val="FFFFFF"/>
                </a:solidFill>
                <a:latin typeface="DM Sans"/>
              </a:rPr>
              <a:t>Review</a:t>
            </a:r>
          </a:p>
        </p:txBody>
      </p:sp>
      <p:sp>
        <p:nvSpPr>
          <p:cNvPr id="5" name="TextBox 5"/>
          <p:cNvSpPr txBox="1"/>
          <p:nvPr/>
        </p:nvSpPr>
        <p:spPr>
          <a:xfrm>
            <a:off x="3438583" y="2439116"/>
            <a:ext cx="3169921" cy="781361"/>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Entity Sets</a:t>
            </a:r>
          </a:p>
        </p:txBody>
      </p:sp>
      <p:sp>
        <p:nvSpPr>
          <p:cNvPr id="6" name="TextBox 6"/>
          <p:cNvSpPr txBox="1"/>
          <p:nvPr/>
        </p:nvSpPr>
        <p:spPr>
          <a:xfrm>
            <a:off x="9339150" y="2439116"/>
            <a:ext cx="3488406" cy="781361"/>
          </a:xfrm>
          <a:prstGeom prst="rect">
            <a:avLst/>
          </a:prstGeom>
        </p:spPr>
        <p:txBody>
          <a:bodyPr lIns="0" tIns="0" rIns="0" bIns="0" rtlCol="0" anchor="t">
            <a:spAutoFit/>
          </a:bodyPr>
          <a:lstStyle/>
          <a:p>
            <a:pPr algn="ctr">
              <a:lnSpc>
                <a:spcPts val="6373"/>
              </a:lnSpc>
            </a:pPr>
            <a:r>
              <a:rPr lang="en-US" sz="4585">
                <a:solidFill>
                  <a:srgbClr val="B100E8"/>
                </a:solidFill>
                <a:latin typeface="Now Bold"/>
              </a:rPr>
              <a:t>Relations</a:t>
            </a:r>
          </a:p>
        </p:txBody>
      </p:sp>
      <p:sp>
        <p:nvSpPr>
          <p:cNvPr id="7" name="Freeform 7"/>
          <p:cNvSpPr/>
          <p:nvPr/>
        </p:nvSpPr>
        <p:spPr>
          <a:xfrm>
            <a:off x="-3829643" y="6244472"/>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339150" y="3567879"/>
            <a:ext cx="5778183" cy="4559056"/>
          </a:xfrm>
          <a:prstGeom prst="rect">
            <a:avLst/>
          </a:prstGeom>
        </p:spPr>
        <p:txBody>
          <a:bodyPr lIns="0" tIns="0" rIns="0" bIns="0" rtlCol="0" anchor="t">
            <a:spAutoFit/>
          </a:bodyPr>
          <a:lstStyle/>
          <a:p>
            <a:pPr marL="333752" lvl="1" indent="-166876" algn="ctr">
              <a:lnSpc>
                <a:spcPts val="2256"/>
              </a:lnSpc>
              <a:buFont typeface="Arial"/>
              <a:buChar char="•"/>
            </a:pPr>
            <a:r>
              <a:rPr lang="en-US" sz="1545">
                <a:solidFill>
                  <a:srgbClr val="FFFFFF"/>
                </a:solidFill>
                <a:latin typeface="DM Sans"/>
              </a:rPr>
              <a:t>User to Watch List ( One to Many )</a:t>
            </a:r>
          </a:p>
          <a:p>
            <a:pPr marL="333752" lvl="1" indent="-166876" algn="ctr">
              <a:lnSpc>
                <a:spcPts val="2256"/>
              </a:lnSpc>
              <a:buFont typeface="Arial"/>
              <a:buChar char="•"/>
            </a:pPr>
            <a:r>
              <a:rPr lang="en-US" sz="1545">
                <a:solidFill>
                  <a:srgbClr val="FFFFFF"/>
                </a:solidFill>
                <a:latin typeface="DM Sans"/>
              </a:rPr>
              <a:t>User to Anime ( Many to Many via Ratings )</a:t>
            </a:r>
          </a:p>
          <a:p>
            <a:pPr marL="333752" lvl="1" indent="-166876" algn="ctr">
              <a:lnSpc>
                <a:spcPts val="2256"/>
              </a:lnSpc>
              <a:buFont typeface="Arial"/>
              <a:buChar char="•"/>
            </a:pPr>
            <a:r>
              <a:rPr lang="en-US" sz="1545">
                <a:solidFill>
                  <a:srgbClr val="FFFFFF"/>
                </a:solidFill>
                <a:latin typeface="DM Sans"/>
              </a:rPr>
              <a:t>User to Favorites ( One to Many )</a:t>
            </a:r>
          </a:p>
          <a:p>
            <a:pPr marL="333752" lvl="1" indent="-166876" algn="ctr">
              <a:lnSpc>
                <a:spcPts val="2256"/>
              </a:lnSpc>
              <a:buFont typeface="Arial"/>
              <a:buChar char="•"/>
            </a:pPr>
            <a:r>
              <a:rPr lang="en-US" sz="1545">
                <a:solidFill>
                  <a:srgbClr val="FFFFFF"/>
                </a:solidFill>
                <a:latin typeface="DM Sans"/>
              </a:rPr>
              <a:t>User to User ( Many to Many via Followers )</a:t>
            </a:r>
          </a:p>
          <a:p>
            <a:pPr marL="333752" lvl="1" indent="-166876" algn="ctr">
              <a:lnSpc>
                <a:spcPts val="2256"/>
              </a:lnSpc>
              <a:buFont typeface="Arial"/>
              <a:buChar char="•"/>
            </a:pPr>
            <a:r>
              <a:rPr lang="en-US" sz="1545">
                <a:solidFill>
                  <a:srgbClr val="FFFFFF"/>
                </a:solidFill>
                <a:latin typeface="DM Sans"/>
              </a:rPr>
              <a:t>User to Comments ( One to Many )</a:t>
            </a:r>
          </a:p>
          <a:p>
            <a:pPr marL="333752" lvl="1" indent="-166876" algn="ctr">
              <a:lnSpc>
                <a:spcPts val="2256"/>
              </a:lnSpc>
              <a:buFont typeface="Arial"/>
              <a:buChar char="•"/>
            </a:pPr>
            <a:r>
              <a:rPr lang="en-US" sz="1545">
                <a:solidFill>
                  <a:srgbClr val="FFFFFF"/>
                </a:solidFill>
                <a:latin typeface="DM Sans"/>
              </a:rPr>
              <a:t>Comments to Reply ( One to Many )</a:t>
            </a:r>
          </a:p>
          <a:p>
            <a:pPr marL="333752" lvl="1" indent="-166876" algn="ctr">
              <a:lnSpc>
                <a:spcPts val="2256"/>
              </a:lnSpc>
              <a:buFont typeface="Arial"/>
              <a:buChar char="•"/>
            </a:pPr>
            <a:r>
              <a:rPr lang="en-US" sz="1545">
                <a:solidFill>
                  <a:srgbClr val="FFFFFF"/>
                </a:solidFill>
                <a:latin typeface="DM Sans"/>
              </a:rPr>
              <a:t>Anime to Studio ( Many to Many )</a:t>
            </a:r>
          </a:p>
          <a:p>
            <a:pPr marL="333752" lvl="1" indent="-166876" algn="ctr">
              <a:lnSpc>
                <a:spcPts val="2256"/>
              </a:lnSpc>
              <a:buFont typeface="Arial"/>
              <a:buChar char="•"/>
            </a:pPr>
            <a:r>
              <a:rPr lang="en-US" sz="1545">
                <a:solidFill>
                  <a:srgbClr val="FFFFFF"/>
                </a:solidFill>
                <a:latin typeface="DM Sans"/>
              </a:rPr>
              <a:t>Anime to Episodes via Season ( One to Many )</a:t>
            </a:r>
          </a:p>
          <a:p>
            <a:pPr marL="333752" lvl="1" indent="-166876" algn="ctr">
              <a:lnSpc>
                <a:spcPts val="2256"/>
              </a:lnSpc>
              <a:buFont typeface="Arial"/>
              <a:buChar char="•"/>
            </a:pPr>
            <a:r>
              <a:rPr lang="en-US" sz="1545">
                <a:solidFill>
                  <a:srgbClr val="FFFFFF"/>
                </a:solidFill>
                <a:latin typeface="DM Sans"/>
              </a:rPr>
              <a:t>Anime to Trailer ( One to Many )</a:t>
            </a:r>
          </a:p>
          <a:p>
            <a:pPr marL="333752" lvl="1" indent="-166876" algn="ctr">
              <a:lnSpc>
                <a:spcPts val="2256"/>
              </a:lnSpc>
              <a:buFont typeface="Arial"/>
              <a:buChar char="•"/>
            </a:pPr>
            <a:r>
              <a:rPr lang="en-US" sz="1545">
                <a:solidFill>
                  <a:srgbClr val="FFFFFF"/>
                </a:solidFill>
                <a:latin typeface="DM Sans"/>
              </a:rPr>
              <a:t>Anime to Soundtracks ( One to Many )</a:t>
            </a:r>
          </a:p>
          <a:p>
            <a:pPr marL="333752" lvl="1" indent="-166876" algn="ctr">
              <a:lnSpc>
                <a:spcPts val="2256"/>
              </a:lnSpc>
              <a:buFont typeface="Arial"/>
              <a:buChar char="•"/>
            </a:pPr>
            <a:r>
              <a:rPr lang="en-US" sz="1545">
                <a:solidFill>
                  <a:srgbClr val="FFFFFF"/>
                </a:solidFill>
                <a:latin typeface="DM Sans"/>
              </a:rPr>
              <a:t>Anime to Characters ( One to Many )</a:t>
            </a:r>
          </a:p>
          <a:p>
            <a:pPr marL="333752" lvl="1" indent="-166876" algn="ctr">
              <a:lnSpc>
                <a:spcPts val="2256"/>
              </a:lnSpc>
              <a:buFont typeface="Arial"/>
              <a:buChar char="•"/>
            </a:pPr>
            <a:r>
              <a:rPr lang="en-US" sz="1545">
                <a:solidFill>
                  <a:srgbClr val="FFFFFF"/>
                </a:solidFill>
                <a:latin typeface="DM Sans"/>
              </a:rPr>
              <a:t>Anime to Genre ( Many to Many via Anime_Genre)</a:t>
            </a:r>
          </a:p>
          <a:p>
            <a:pPr marL="333752" lvl="1" indent="-166876" algn="ctr">
              <a:lnSpc>
                <a:spcPts val="2256"/>
              </a:lnSpc>
              <a:buFont typeface="Arial"/>
              <a:buChar char="•"/>
            </a:pPr>
            <a:r>
              <a:rPr lang="en-US" sz="1545">
                <a:solidFill>
                  <a:srgbClr val="FFFFFF"/>
                </a:solidFill>
                <a:latin typeface="DM Sans"/>
              </a:rPr>
              <a:t>Anime to Favorite ( One to One )</a:t>
            </a:r>
          </a:p>
          <a:p>
            <a:pPr marL="333752" lvl="1" indent="-166876" algn="ctr">
              <a:lnSpc>
                <a:spcPts val="2256"/>
              </a:lnSpc>
              <a:buFont typeface="Arial"/>
              <a:buChar char="•"/>
            </a:pPr>
            <a:r>
              <a:rPr lang="en-US" sz="1545">
                <a:solidFill>
                  <a:srgbClr val="FFFFFF"/>
                </a:solidFill>
                <a:latin typeface="DM Sans"/>
              </a:rPr>
              <a:t>Characters to Voice Actors ( Many to many via cast )</a:t>
            </a:r>
          </a:p>
          <a:p>
            <a:pPr marL="333752" lvl="1" indent="-166876" algn="ctr">
              <a:lnSpc>
                <a:spcPts val="2256"/>
              </a:lnSpc>
              <a:buFont typeface="Arial"/>
              <a:buChar char="•"/>
            </a:pPr>
            <a:r>
              <a:rPr lang="en-US" sz="1545">
                <a:solidFill>
                  <a:srgbClr val="FFFFFF"/>
                </a:solidFill>
                <a:latin typeface="DM Sans"/>
              </a:rPr>
              <a:t>Anime to keywords ( Many to Many )</a:t>
            </a:r>
          </a:p>
          <a:p>
            <a:pPr algn="ctr">
              <a:lnSpc>
                <a:spcPts val="2256"/>
              </a:lnSpc>
            </a:pPr>
            <a:endParaRPr lang="en-US" sz="1545">
              <a:solidFill>
                <a:srgbClr val="FFFFFF"/>
              </a:solidFill>
              <a:latin typeface="DM Sans"/>
            </a:endParaRPr>
          </a:p>
        </p:txBody>
      </p:sp>
      <p:sp>
        <p:nvSpPr>
          <p:cNvPr id="9" name="Freeform 9"/>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5"/>
            <a:stretch>
              <a:fillRect/>
            </a:stretch>
          </a:blipFill>
        </p:spPr>
      </p:sp>
      <p:sp>
        <p:nvSpPr>
          <p:cNvPr id="10" name="Freeform 10"/>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5"/>
            <a:stretch>
              <a:fillRect/>
            </a:stretch>
          </a:blipFill>
        </p:spPr>
      </p:sp>
      <p:sp>
        <p:nvSpPr>
          <p:cNvPr id="11" name="Freeform 11"/>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5"/>
            <a:stretch>
              <a:fillRect/>
            </a:stretch>
          </a:blipFill>
        </p:spPr>
      </p:sp>
      <p:sp>
        <p:nvSpPr>
          <p:cNvPr id="12" name="Freeform 12"/>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509130" y="-498778"/>
            <a:ext cx="19306260" cy="5411912"/>
          </a:xfrm>
          <a:custGeom>
            <a:avLst/>
            <a:gdLst/>
            <a:ahLst/>
            <a:cxnLst/>
            <a:rect l="l" t="t" r="r" b="b"/>
            <a:pathLst>
              <a:path w="19306260" h="5411912">
                <a:moveTo>
                  <a:pt x="0" y="0"/>
                </a:moveTo>
                <a:lnTo>
                  <a:pt x="19306260" y="0"/>
                </a:lnTo>
                <a:lnTo>
                  <a:pt x="19306260" y="5411912"/>
                </a:lnTo>
                <a:lnTo>
                  <a:pt x="0" y="5411912"/>
                </a:lnTo>
                <a:lnTo>
                  <a:pt x="0" y="0"/>
                </a:lnTo>
                <a:close/>
              </a:path>
            </a:pathLst>
          </a:custGeom>
          <a:blipFill>
            <a:blip r:embed="rId3"/>
            <a:stretch>
              <a:fillRect t="-24320" b="-24320"/>
            </a:stretch>
          </a:blipFill>
        </p:spPr>
      </p:sp>
      <p:grpSp>
        <p:nvGrpSpPr>
          <p:cNvPr id="4" name="Group 4"/>
          <p:cNvGrpSpPr/>
          <p:nvPr/>
        </p:nvGrpSpPr>
        <p:grpSpPr>
          <a:xfrm>
            <a:off x="4165301" y="3026312"/>
            <a:ext cx="9957398" cy="2442304"/>
            <a:chOff x="0" y="0"/>
            <a:chExt cx="2622525" cy="643241"/>
          </a:xfrm>
        </p:grpSpPr>
        <p:sp>
          <p:nvSpPr>
            <p:cNvPr id="5" name="Freeform 5"/>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6" name="TextBox 6"/>
            <p:cNvSpPr txBox="1"/>
            <p:nvPr/>
          </p:nvSpPr>
          <p:spPr>
            <a:xfrm>
              <a:off x="0" y="-9525"/>
              <a:ext cx="2622525" cy="652766"/>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761453" y="3489395"/>
            <a:ext cx="8765094" cy="1432937"/>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User Interface</a:t>
            </a:r>
          </a:p>
        </p:txBody>
      </p:sp>
      <p:sp>
        <p:nvSpPr>
          <p:cNvPr id="8" name="TextBox 8"/>
          <p:cNvSpPr txBox="1"/>
          <p:nvPr/>
        </p:nvSpPr>
        <p:spPr>
          <a:xfrm>
            <a:off x="1209880" y="6412514"/>
            <a:ext cx="7552237" cy="1813331"/>
          </a:xfrm>
          <a:prstGeom prst="rect">
            <a:avLst/>
          </a:prstGeom>
        </p:spPr>
        <p:txBody>
          <a:bodyPr lIns="0" tIns="0" rIns="0" bIns="0" rtlCol="0" anchor="t">
            <a:spAutoFit/>
          </a:bodyPr>
          <a:lstStyle/>
          <a:p>
            <a:pPr>
              <a:lnSpc>
                <a:spcPts val="3632"/>
              </a:lnSpc>
            </a:pPr>
            <a:r>
              <a:rPr lang="en-US" sz="2487">
                <a:solidFill>
                  <a:srgbClr val="FFFFFF"/>
                </a:solidFill>
                <a:latin typeface="DM Sans"/>
              </a:rPr>
              <a:t>The Anime Database Management System features a modern and clean design, with a user-friendly layout that allows for easy navigation and efficient data management.</a:t>
            </a:r>
          </a:p>
        </p:txBody>
      </p:sp>
      <p:sp>
        <p:nvSpPr>
          <p:cNvPr id="9" name="TextBox 9"/>
          <p:cNvSpPr txBox="1"/>
          <p:nvPr/>
        </p:nvSpPr>
        <p:spPr>
          <a:xfrm>
            <a:off x="1209880" y="5880145"/>
            <a:ext cx="3885554" cy="534531"/>
          </a:xfrm>
          <a:prstGeom prst="rect">
            <a:avLst/>
          </a:prstGeom>
        </p:spPr>
        <p:txBody>
          <a:bodyPr lIns="0" tIns="0" rIns="0" bIns="0" rtlCol="0" anchor="t">
            <a:spAutoFit/>
          </a:bodyPr>
          <a:lstStyle/>
          <a:p>
            <a:pPr>
              <a:lnSpc>
                <a:spcPts val="4324"/>
              </a:lnSpc>
            </a:pPr>
            <a:r>
              <a:rPr lang="en-US" sz="3111">
                <a:solidFill>
                  <a:srgbClr val="B100E8"/>
                </a:solidFill>
                <a:latin typeface="Now Bold"/>
              </a:rPr>
              <a:t>Design and Layout</a:t>
            </a:r>
          </a:p>
        </p:txBody>
      </p:sp>
      <p:sp>
        <p:nvSpPr>
          <p:cNvPr id="10" name="TextBox 10"/>
          <p:cNvSpPr txBox="1"/>
          <p:nvPr/>
        </p:nvSpPr>
        <p:spPr>
          <a:xfrm>
            <a:off x="9742087" y="6412514"/>
            <a:ext cx="7517213" cy="2728036"/>
          </a:xfrm>
          <a:prstGeom prst="rect">
            <a:avLst/>
          </a:prstGeom>
        </p:spPr>
        <p:txBody>
          <a:bodyPr lIns="0" tIns="0" rIns="0" bIns="0" rtlCol="0" anchor="t">
            <a:spAutoFit/>
          </a:bodyPr>
          <a:lstStyle/>
          <a:p>
            <a:pPr>
              <a:lnSpc>
                <a:spcPts val="3618"/>
              </a:lnSpc>
            </a:pPr>
            <a:r>
              <a:rPr lang="en-US" sz="2478">
                <a:solidFill>
                  <a:srgbClr val="FFFFFF"/>
                </a:solidFill>
                <a:latin typeface="DM Sans"/>
              </a:rPr>
              <a:t>The user interface of the system offers intuitive navigation, making it easy for users to search, filter, and manage anime data. The navigation menu and search bar are prominently displayed, allowing users to quickly access the desired features and information.</a:t>
            </a:r>
          </a:p>
        </p:txBody>
      </p:sp>
      <p:sp>
        <p:nvSpPr>
          <p:cNvPr id="11" name="TextBox 11"/>
          <p:cNvSpPr txBox="1"/>
          <p:nvPr/>
        </p:nvSpPr>
        <p:spPr>
          <a:xfrm>
            <a:off x="9742087" y="5880145"/>
            <a:ext cx="4094367" cy="534531"/>
          </a:xfrm>
          <a:prstGeom prst="rect">
            <a:avLst/>
          </a:prstGeom>
        </p:spPr>
        <p:txBody>
          <a:bodyPr lIns="0" tIns="0" rIns="0" bIns="0" rtlCol="0" anchor="t">
            <a:spAutoFit/>
          </a:bodyPr>
          <a:lstStyle/>
          <a:p>
            <a:pPr>
              <a:lnSpc>
                <a:spcPts val="4324"/>
              </a:lnSpc>
            </a:pPr>
            <a:r>
              <a:rPr lang="en-US" sz="3111">
                <a:solidFill>
                  <a:srgbClr val="B100E8"/>
                </a:solidFill>
                <a:latin typeface="Now Bold"/>
              </a:rPr>
              <a:t>Intuitive Navigation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7" name="Group 7"/>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3089" r="-3089"/>
              </a:stretch>
            </a:blipFill>
          </p:spPr>
        </p:sp>
      </p:grpSp>
      <p:grpSp>
        <p:nvGrpSpPr>
          <p:cNvPr id="9" name="Group 9"/>
          <p:cNvGrpSpPr>
            <a:grpSpLocks noChangeAspect="1"/>
          </p:cNvGrpSpPr>
          <p:nvPr/>
        </p:nvGrpSpPr>
        <p:grpSpPr>
          <a:xfrm>
            <a:off x="-2878546" y="3596887"/>
            <a:ext cx="2878546" cy="2878546"/>
            <a:chOff x="0" y="0"/>
            <a:chExt cx="6350000" cy="6350000"/>
          </a:xfrm>
        </p:grpSpPr>
        <p:sp>
          <p:nvSpPr>
            <p:cNvPr id="10" name="Freeform 10"/>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11" name="Freeform 11"/>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13" name="Freeform 13"/>
          <p:cNvSpPr/>
          <p:nvPr/>
        </p:nvSpPr>
        <p:spPr>
          <a:xfrm>
            <a:off x="15789970" y="7837057"/>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6061944" y="3466398"/>
            <a:ext cx="2878546" cy="4863421"/>
            <a:chOff x="0" y="0"/>
            <a:chExt cx="758135" cy="1280901"/>
          </a:xfrm>
        </p:grpSpPr>
        <p:sp>
          <p:nvSpPr>
            <p:cNvPr id="15" name="Freeform 1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TextBox 1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17" name="Group 17"/>
          <p:cNvGrpSpPr/>
          <p:nvPr/>
        </p:nvGrpSpPr>
        <p:grpSpPr>
          <a:xfrm>
            <a:off x="6195277" y="3622133"/>
            <a:ext cx="2635116" cy="2635116"/>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38906" r="-38906"/>
              </a:stretch>
            </a:blipFill>
          </p:spPr>
        </p:sp>
      </p:grpSp>
      <p:grpSp>
        <p:nvGrpSpPr>
          <p:cNvPr id="19" name="Group 19"/>
          <p:cNvGrpSpPr/>
          <p:nvPr/>
        </p:nvGrpSpPr>
        <p:grpSpPr>
          <a:xfrm>
            <a:off x="9350065" y="3466398"/>
            <a:ext cx="2878546" cy="4863421"/>
            <a:chOff x="0" y="0"/>
            <a:chExt cx="758135" cy="1280901"/>
          </a:xfrm>
        </p:grpSpPr>
        <p:sp>
          <p:nvSpPr>
            <p:cNvPr id="20" name="Freeform 20"/>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1" name="TextBox 21"/>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22" name="Group 22"/>
          <p:cNvGrpSpPr/>
          <p:nvPr/>
        </p:nvGrpSpPr>
        <p:grpSpPr>
          <a:xfrm>
            <a:off x="9471780" y="3622133"/>
            <a:ext cx="2635116" cy="2635116"/>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10" r="-10"/>
              </a:stretch>
            </a:blipFill>
          </p:spPr>
        </p:sp>
      </p:grpSp>
      <p:grpSp>
        <p:nvGrpSpPr>
          <p:cNvPr id="24" name="Group 24"/>
          <p:cNvGrpSpPr/>
          <p:nvPr/>
        </p:nvGrpSpPr>
        <p:grpSpPr>
          <a:xfrm>
            <a:off x="12638186" y="3466398"/>
            <a:ext cx="2878546" cy="4863421"/>
            <a:chOff x="0" y="0"/>
            <a:chExt cx="758135" cy="1280901"/>
          </a:xfrm>
        </p:grpSpPr>
        <p:sp>
          <p:nvSpPr>
            <p:cNvPr id="25" name="Freeform 2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6" name="TextBox 26"/>
            <p:cNvSpPr txBox="1"/>
            <p:nvPr/>
          </p:nvSpPr>
          <p:spPr>
            <a:xfrm>
              <a:off x="0" y="-9525"/>
              <a:ext cx="758135" cy="1290426"/>
            </a:xfrm>
            <a:prstGeom prst="rect">
              <a:avLst/>
            </a:prstGeom>
          </p:spPr>
          <p:txBody>
            <a:bodyPr lIns="50800" tIns="50800" rIns="50800" bIns="50800" rtlCol="0" anchor="ctr"/>
            <a:lstStyle/>
            <a:p>
              <a:pPr algn="ctr">
                <a:lnSpc>
                  <a:spcPts val="3131"/>
                </a:lnSpc>
              </a:pPr>
              <a:endParaRPr/>
            </a:p>
          </p:txBody>
        </p:sp>
      </p:grpSp>
      <p:grpSp>
        <p:nvGrpSpPr>
          <p:cNvPr id="27" name="Group 27"/>
          <p:cNvGrpSpPr/>
          <p:nvPr/>
        </p:nvGrpSpPr>
        <p:grpSpPr>
          <a:xfrm>
            <a:off x="12759901" y="3622133"/>
            <a:ext cx="2635116" cy="2635116"/>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10" r="-10"/>
              </a:stretch>
            </a:blipFill>
          </p:spPr>
        </p:sp>
      </p:grpSp>
      <p:sp>
        <p:nvSpPr>
          <p:cNvPr id="29" name="Freeform 29"/>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sp>
        <p:nvSpPr>
          <p:cNvPr id="30" name="TextBox 30"/>
          <p:cNvSpPr txBox="1"/>
          <p:nvPr/>
        </p:nvSpPr>
        <p:spPr>
          <a:xfrm>
            <a:off x="4406629" y="2042850"/>
            <a:ext cx="9474742" cy="98222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Search and Filtering</a:t>
            </a:r>
          </a:p>
        </p:txBody>
      </p:sp>
      <p:sp>
        <p:nvSpPr>
          <p:cNvPr id="31" name="TextBox 31"/>
          <p:cNvSpPr txBox="1"/>
          <p:nvPr/>
        </p:nvSpPr>
        <p:spPr>
          <a:xfrm>
            <a:off x="3004523" y="6335057"/>
            <a:ext cx="2447821" cy="18571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The Anime Database Management System provides users with powerful search and filtering capabilities to find specific anime based on various keywords.</a:t>
            </a:r>
          </a:p>
        </p:txBody>
      </p:sp>
      <p:sp>
        <p:nvSpPr>
          <p:cNvPr id="32" name="TextBox 32"/>
          <p:cNvSpPr txBox="1"/>
          <p:nvPr/>
        </p:nvSpPr>
        <p:spPr>
          <a:xfrm>
            <a:off x="6288924" y="6468407"/>
            <a:ext cx="2447821" cy="10570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Users can search for anime by genre, allowing them to find shows that match their specific interests.</a:t>
            </a:r>
          </a:p>
        </p:txBody>
      </p:sp>
      <p:sp>
        <p:nvSpPr>
          <p:cNvPr id="33" name="TextBox 33"/>
          <p:cNvSpPr txBox="1"/>
          <p:nvPr/>
        </p:nvSpPr>
        <p:spPr>
          <a:xfrm>
            <a:off x="9577045" y="6468407"/>
            <a:ext cx="2447821" cy="13237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Users can filter anime based on rating, enabling them to discover shows that have been highly rated by other users.</a:t>
            </a:r>
          </a:p>
        </p:txBody>
      </p:sp>
      <p:sp>
        <p:nvSpPr>
          <p:cNvPr id="34" name="TextBox 34"/>
          <p:cNvSpPr txBox="1"/>
          <p:nvPr/>
        </p:nvSpPr>
        <p:spPr>
          <a:xfrm>
            <a:off x="12865166" y="6468407"/>
            <a:ext cx="2447821" cy="1590429"/>
          </a:xfrm>
          <a:prstGeom prst="rect">
            <a:avLst/>
          </a:prstGeom>
        </p:spPr>
        <p:txBody>
          <a:bodyPr lIns="0" tIns="0" rIns="0" bIns="0" rtlCol="0" anchor="t">
            <a:spAutoFit/>
          </a:bodyPr>
          <a:lstStyle/>
          <a:p>
            <a:pPr algn="ctr">
              <a:lnSpc>
                <a:spcPts val="2116"/>
              </a:lnSpc>
            </a:pPr>
            <a:r>
              <a:rPr lang="en-US" sz="1449">
                <a:solidFill>
                  <a:srgbClr val="FFFFFF"/>
                </a:solidFill>
                <a:latin typeface="DM Sans"/>
              </a:rPr>
              <a:t>Users can also search for anime based on release date, allowing them to find shows that were released during a specific time period.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4248752" y="-2335976"/>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grpSp>
        <p:nvGrpSpPr>
          <p:cNvPr id="8" name="Group 8"/>
          <p:cNvGrpSpPr/>
          <p:nvPr/>
        </p:nvGrpSpPr>
        <p:grpSpPr>
          <a:xfrm>
            <a:off x="4803638" y="7500940"/>
            <a:ext cx="1757360" cy="17573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11" name="Group 11"/>
          <p:cNvGrpSpPr/>
          <p:nvPr/>
        </p:nvGrpSpPr>
        <p:grpSpPr>
          <a:xfrm>
            <a:off x="4862884" y="2512729"/>
            <a:ext cx="1757360" cy="1757360"/>
            <a:chOff x="0" y="0"/>
            <a:chExt cx="2343146" cy="2343146"/>
          </a:xfrm>
        </p:grpSpPr>
        <p:grpSp>
          <p:nvGrpSpPr>
            <p:cNvPr id="12" name="Group 12"/>
            <p:cNvGrpSpPr/>
            <p:nvPr/>
          </p:nvGrpSpPr>
          <p:grpSpPr>
            <a:xfrm>
              <a:off x="0" y="0"/>
              <a:ext cx="2343146" cy="23431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5" name="Freeform 15"/>
            <p:cNvSpPr/>
            <p:nvPr/>
          </p:nvSpPr>
          <p:spPr>
            <a:xfrm>
              <a:off x="406464" y="406464"/>
              <a:ext cx="1530218" cy="1530218"/>
            </a:xfrm>
            <a:custGeom>
              <a:avLst/>
              <a:gdLst/>
              <a:ahLst/>
              <a:cxnLst/>
              <a:rect l="l" t="t" r="r" b="b"/>
              <a:pathLst>
                <a:path w="1530218" h="1530218">
                  <a:moveTo>
                    <a:pt x="0" y="0"/>
                  </a:moveTo>
                  <a:lnTo>
                    <a:pt x="1530218" y="0"/>
                  </a:lnTo>
                  <a:lnTo>
                    <a:pt x="1530218" y="1530218"/>
                  </a:lnTo>
                  <a:lnTo>
                    <a:pt x="0" y="1530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6" name="Group 16"/>
          <p:cNvGrpSpPr/>
          <p:nvPr/>
        </p:nvGrpSpPr>
        <p:grpSpPr>
          <a:xfrm>
            <a:off x="4803638" y="4931699"/>
            <a:ext cx="1757360" cy="1757360"/>
            <a:chOff x="0" y="0"/>
            <a:chExt cx="2343146" cy="2343146"/>
          </a:xfrm>
        </p:grpSpPr>
        <p:grpSp>
          <p:nvGrpSpPr>
            <p:cNvPr id="17" name="Group 17"/>
            <p:cNvGrpSpPr/>
            <p:nvPr/>
          </p:nvGrpSpPr>
          <p:grpSpPr>
            <a:xfrm>
              <a:off x="0" y="0"/>
              <a:ext cx="2343146" cy="23431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0" name="Freeform 20"/>
            <p:cNvSpPr/>
            <p:nvPr/>
          </p:nvSpPr>
          <p:spPr>
            <a:xfrm>
              <a:off x="493260" y="532263"/>
              <a:ext cx="1356627" cy="1278621"/>
            </a:xfrm>
            <a:custGeom>
              <a:avLst/>
              <a:gdLst/>
              <a:ahLst/>
              <a:cxnLst/>
              <a:rect l="l" t="t" r="r" b="b"/>
              <a:pathLst>
                <a:path w="1356627" h="1278621">
                  <a:moveTo>
                    <a:pt x="0" y="0"/>
                  </a:moveTo>
                  <a:lnTo>
                    <a:pt x="1356627" y="0"/>
                  </a:lnTo>
                  <a:lnTo>
                    <a:pt x="1356627" y="1278621"/>
                  </a:lnTo>
                  <a:lnTo>
                    <a:pt x="0" y="1278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1" name="Freeform 21"/>
          <p:cNvSpPr/>
          <p:nvPr/>
        </p:nvSpPr>
        <p:spPr>
          <a:xfrm>
            <a:off x="4998609" y="7920412"/>
            <a:ext cx="1275282" cy="989937"/>
          </a:xfrm>
          <a:custGeom>
            <a:avLst/>
            <a:gdLst/>
            <a:ahLst/>
            <a:cxnLst/>
            <a:rect l="l" t="t" r="r" b="b"/>
            <a:pathLst>
              <a:path w="1275282" h="989937">
                <a:moveTo>
                  <a:pt x="0" y="0"/>
                </a:moveTo>
                <a:lnTo>
                  <a:pt x="1275282" y="0"/>
                </a:lnTo>
                <a:lnTo>
                  <a:pt x="1275282" y="989937"/>
                </a:lnTo>
                <a:lnTo>
                  <a:pt x="0" y="9899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6191053" y="1075407"/>
            <a:ext cx="10078017" cy="1126408"/>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Data Entry and Update</a:t>
            </a:r>
          </a:p>
        </p:txBody>
      </p:sp>
      <p:sp>
        <p:nvSpPr>
          <p:cNvPr id="23" name="TextBox 23"/>
          <p:cNvSpPr txBox="1"/>
          <p:nvPr/>
        </p:nvSpPr>
        <p:spPr>
          <a:xfrm>
            <a:off x="6719414" y="2993538"/>
            <a:ext cx="7194808" cy="1445123"/>
          </a:xfrm>
          <a:prstGeom prst="rect">
            <a:avLst/>
          </a:prstGeom>
        </p:spPr>
        <p:txBody>
          <a:bodyPr lIns="0" tIns="0" rIns="0" bIns="0" rtlCol="0" anchor="t">
            <a:spAutoFit/>
          </a:bodyPr>
          <a:lstStyle/>
          <a:p>
            <a:pPr>
              <a:lnSpc>
                <a:spcPts val="2888"/>
              </a:lnSpc>
            </a:pPr>
            <a:r>
              <a:rPr lang="en-US" sz="1978">
                <a:solidFill>
                  <a:srgbClr val="FFFFFF"/>
                </a:solidFill>
                <a:latin typeface="DM Sans"/>
              </a:rPr>
              <a:t>This feature allows users to contribute to the database by entering essential details such as the anime title, genre, release year, and other relevant information. This ensures a dynamic and constantly updated collection of anime.</a:t>
            </a:r>
          </a:p>
        </p:txBody>
      </p:sp>
      <p:sp>
        <p:nvSpPr>
          <p:cNvPr id="24" name="TextBox 24"/>
          <p:cNvSpPr txBox="1"/>
          <p:nvPr/>
        </p:nvSpPr>
        <p:spPr>
          <a:xfrm>
            <a:off x="6719414" y="2455579"/>
            <a:ext cx="3054282" cy="462551"/>
          </a:xfrm>
          <a:prstGeom prst="rect">
            <a:avLst/>
          </a:prstGeom>
        </p:spPr>
        <p:txBody>
          <a:bodyPr lIns="0" tIns="0" rIns="0" bIns="0" rtlCol="0" anchor="t">
            <a:spAutoFit/>
          </a:bodyPr>
          <a:lstStyle/>
          <a:p>
            <a:pPr>
              <a:lnSpc>
                <a:spcPts val="3629"/>
              </a:lnSpc>
            </a:pPr>
            <a:r>
              <a:rPr lang="en-US" sz="2611">
                <a:solidFill>
                  <a:srgbClr val="B100E8"/>
                </a:solidFill>
                <a:latin typeface="Now Bold"/>
              </a:rPr>
              <a:t>Add new Anime</a:t>
            </a:r>
          </a:p>
        </p:txBody>
      </p:sp>
      <p:sp>
        <p:nvSpPr>
          <p:cNvPr id="25" name="TextBox 25"/>
          <p:cNvSpPr txBox="1"/>
          <p:nvPr/>
        </p:nvSpPr>
        <p:spPr>
          <a:xfrm>
            <a:off x="6719414" y="5422400"/>
            <a:ext cx="7194808" cy="1810830"/>
          </a:xfrm>
          <a:prstGeom prst="rect">
            <a:avLst/>
          </a:prstGeom>
        </p:spPr>
        <p:txBody>
          <a:bodyPr lIns="0" tIns="0" rIns="0" bIns="0" rtlCol="0" anchor="t">
            <a:spAutoFit/>
          </a:bodyPr>
          <a:lstStyle/>
          <a:p>
            <a:pPr>
              <a:lnSpc>
                <a:spcPts val="2888"/>
              </a:lnSpc>
            </a:pPr>
            <a:r>
              <a:rPr lang="en-US" sz="1978">
                <a:solidFill>
                  <a:srgbClr val="FFFFFF"/>
                </a:solidFill>
                <a:latin typeface="DM Sans"/>
              </a:rPr>
              <a:t>This functionality enables users to modify and enhance the existing anime records. This includes the ability to edit details like the title, genre, release year, or any other relevant information, ensuring that the database remains current and reflects accurate data</a:t>
            </a:r>
          </a:p>
        </p:txBody>
      </p:sp>
      <p:sp>
        <p:nvSpPr>
          <p:cNvPr id="26" name="TextBox 26"/>
          <p:cNvSpPr txBox="1"/>
          <p:nvPr/>
        </p:nvSpPr>
        <p:spPr>
          <a:xfrm>
            <a:off x="6719414" y="4883650"/>
            <a:ext cx="4001933" cy="462551"/>
          </a:xfrm>
          <a:prstGeom prst="rect">
            <a:avLst/>
          </a:prstGeom>
        </p:spPr>
        <p:txBody>
          <a:bodyPr lIns="0" tIns="0" rIns="0" bIns="0" rtlCol="0" anchor="t">
            <a:spAutoFit/>
          </a:bodyPr>
          <a:lstStyle/>
          <a:p>
            <a:pPr>
              <a:lnSpc>
                <a:spcPts val="3629"/>
              </a:lnSpc>
            </a:pPr>
            <a:r>
              <a:rPr lang="en-US" sz="2611">
                <a:solidFill>
                  <a:srgbClr val="B100E8"/>
                </a:solidFill>
                <a:latin typeface="Now Bold"/>
              </a:rPr>
              <a:t>Update Existing Anime</a:t>
            </a:r>
          </a:p>
        </p:txBody>
      </p:sp>
      <p:sp>
        <p:nvSpPr>
          <p:cNvPr id="27" name="TextBox 27"/>
          <p:cNvSpPr txBox="1"/>
          <p:nvPr/>
        </p:nvSpPr>
        <p:spPr>
          <a:xfrm>
            <a:off x="6719414" y="808228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Includes data validation checks to ensure the accuracy and integrity of the entered information, such as checking for duplicate entries or invalid data.</a:t>
            </a:r>
          </a:p>
        </p:txBody>
      </p:sp>
      <p:sp>
        <p:nvSpPr>
          <p:cNvPr id="28" name="TextBox 28"/>
          <p:cNvSpPr txBox="1"/>
          <p:nvPr/>
        </p:nvSpPr>
        <p:spPr>
          <a:xfrm>
            <a:off x="6719414" y="7540390"/>
            <a:ext cx="3054282" cy="462551"/>
          </a:xfrm>
          <a:prstGeom prst="rect">
            <a:avLst/>
          </a:prstGeom>
        </p:spPr>
        <p:txBody>
          <a:bodyPr lIns="0" tIns="0" rIns="0" bIns="0" rtlCol="0" anchor="t">
            <a:spAutoFit/>
          </a:bodyPr>
          <a:lstStyle/>
          <a:p>
            <a:pPr>
              <a:lnSpc>
                <a:spcPts val="3629"/>
              </a:lnSpc>
            </a:pPr>
            <a:r>
              <a:rPr lang="en-US" sz="2611">
                <a:solidFill>
                  <a:srgbClr val="B100E8"/>
                </a:solidFill>
                <a:latin typeface="Now Bold"/>
              </a:rPr>
              <a:t>Data Validation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2001822" y="650291"/>
            <a:ext cx="5309389" cy="1998223"/>
          </a:xfrm>
          <a:prstGeom prst="rect">
            <a:avLst/>
          </a:prstGeom>
        </p:spPr>
        <p:txBody>
          <a:bodyPr lIns="0" tIns="0" rIns="0" bIns="0" rtlCol="0" anchor="t">
            <a:spAutoFit/>
          </a:bodyPr>
          <a:lstStyle/>
          <a:p>
            <a:pPr marL="0" lvl="0" indent="0">
              <a:lnSpc>
                <a:spcPts val="7981"/>
              </a:lnSpc>
              <a:spcBef>
                <a:spcPct val="0"/>
              </a:spcBef>
            </a:pPr>
            <a:r>
              <a:rPr lang="en-US" sz="5741">
                <a:solidFill>
                  <a:srgbClr val="048AFF"/>
                </a:solidFill>
                <a:latin typeface="Now Bold"/>
              </a:rPr>
              <a:t>Reporting and Analytics</a:t>
            </a:r>
          </a:p>
        </p:txBody>
      </p:sp>
      <p:sp>
        <p:nvSpPr>
          <p:cNvPr id="4" name="Freeform 4"/>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 name="Picture 5"/>
          <p:cNvPicPr>
            <a:picLocks noChangeAspect="1"/>
          </p:cNvPicPr>
          <p:nvPr/>
        </p:nvPicPr>
        <p:blipFill>
          <a:blip r:embed="rId5"/>
          <a:stretch>
            <a:fillRect/>
          </a:stretch>
        </p:blipFill>
        <p:spPr>
          <a:xfrm>
            <a:off x="7321369" y="204741"/>
            <a:ext cx="10841380" cy="9003256"/>
          </a:xfrm>
          <a:prstGeom prst="rect">
            <a:avLst/>
          </a:prstGeom>
        </p:spPr>
      </p:pic>
      <p:sp>
        <p:nvSpPr>
          <p:cNvPr id="6" name="Freeform 6"/>
          <p:cNvSpPr/>
          <p:nvPr/>
        </p:nvSpPr>
        <p:spPr>
          <a:xfrm>
            <a:off x="-1489638" y="-1652222"/>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6"/>
            <a:stretch>
              <a:fillRect/>
            </a:stretch>
          </a:blipFill>
        </p:spPr>
      </p:sp>
      <p:sp>
        <p:nvSpPr>
          <p:cNvPr id="7" name="Freeform 7"/>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6"/>
            <a:stretch>
              <a:fillRect/>
            </a:stretch>
          </a:blipFill>
        </p:spPr>
      </p:sp>
      <p:sp>
        <p:nvSpPr>
          <p:cNvPr id="8" name="TextBox 8"/>
          <p:cNvSpPr txBox="1"/>
          <p:nvPr/>
        </p:nvSpPr>
        <p:spPr>
          <a:xfrm>
            <a:off x="1480201" y="3138791"/>
            <a:ext cx="3928721"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Anime Popularity</a:t>
            </a:r>
          </a:p>
        </p:txBody>
      </p:sp>
      <p:sp>
        <p:nvSpPr>
          <p:cNvPr id="9" name="TextBox 9"/>
          <p:cNvSpPr txBox="1"/>
          <p:nvPr/>
        </p:nvSpPr>
        <p:spPr>
          <a:xfrm>
            <a:off x="1480201" y="3777607"/>
            <a:ext cx="5277996" cy="1644025"/>
          </a:xfrm>
          <a:prstGeom prst="rect">
            <a:avLst/>
          </a:prstGeom>
        </p:spPr>
        <p:txBody>
          <a:bodyPr lIns="0" tIns="0" rIns="0" bIns="0" rtlCol="0" anchor="t">
            <a:spAutoFit/>
          </a:bodyPr>
          <a:lstStyle/>
          <a:p>
            <a:pPr marL="398520" lvl="1" indent="-199260" algn="ctr">
              <a:lnSpc>
                <a:spcPts val="2694"/>
              </a:lnSpc>
              <a:buFont typeface="Arial"/>
              <a:buChar char="•"/>
            </a:pPr>
            <a:r>
              <a:rPr lang="en-US" sz="1845">
                <a:solidFill>
                  <a:srgbClr val="FFFFFF"/>
                </a:solidFill>
                <a:latin typeface="DM Sans"/>
              </a:rPr>
              <a:t>Generate reports on the most popular anime series based on user views and ratings.</a:t>
            </a:r>
          </a:p>
          <a:p>
            <a:pPr marL="398520" lvl="1" indent="-199260" algn="ctr">
              <a:lnSpc>
                <a:spcPts val="2694"/>
              </a:lnSpc>
              <a:buFont typeface="Arial"/>
              <a:buChar char="•"/>
            </a:pPr>
            <a:r>
              <a:rPr lang="en-US" sz="1845">
                <a:solidFill>
                  <a:srgbClr val="FFFFFF"/>
                </a:solidFill>
                <a:latin typeface="DM Sans"/>
              </a:rPr>
              <a:t>Track the popularity trends of anime genres over time.</a:t>
            </a:r>
          </a:p>
          <a:p>
            <a:pPr algn="ctr">
              <a:lnSpc>
                <a:spcPts val="2694"/>
              </a:lnSpc>
            </a:pPr>
            <a:endParaRPr lang="en-US" sz="1845">
              <a:solidFill>
                <a:srgbClr val="FFFFFF"/>
              </a:solidFill>
              <a:latin typeface="DM Sans"/>
            </a:endParaRPr>
          </a:p>
        </p:txBody>
      </p:sp>
      <p:sp>
        <p:nvSpPr>
          <p:cNvPr id="10" name="TextBox 10"/>
          <p:cNvSpPr txBox="1"/>
          <p:nvPr/>
        </p:nvSpPr>
        <p:spPr>
          <a:xfrm>
            <a:off x="1480201" y="5328282"/>
            <a:ext cx="3413332"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Rating Analysis</a:t>
            </a:r>
          </a:p>
        </p:txBody>
      </p:sp>
      <p:sp>
        <p:nvSpPr>
          <p:cNvPr id="11" name="TextBox 11"/>
          <p:cNvSpPr txBox="1"/>
          <p:nvPr/>
        </p:nvSpPr>
        <p:spPr>
          <a:xfrm>
            <a:off x="1413699" y="5967098"/>
            <a:ext cx="5411000" cy="1644025"/>
          </a:xfrm>
          <a:prstGeom prst="rect">
            <a:avLst/>
          </a:prstGeom>
        </p:spPr>
        <p:txBody>
          <a:bodyPr lIns="0" tIns="0" rIns="0" bIns="0" rtlCol="0" anchor="t">
            <a:spAutoFit/>
          </a:bodyPr>
          <a:lstStyle/>
          <a:p>
            <a:pPr marL="398520" lvl="1" indent="-199260" algn="ctr">
              <a:lnSpc>
                <a:spcPts val="2694"/>
              </a:lnSpc>
              <a:buFont typeface="Arial"/>
              <a:buChar char="•"/>
            </a:pPr>
            <a:r>
              <a:rPr lang="en-US" sz="1845">
                <a:solidFill>
                  <a:srgbClr val="FFFFFF"/>
                </a:solidFill>
                <a:latin typeface="DM Sans"/>
              </a:rPr>
              <a:t>Generate reports on the average ratings of anime series and movies.</a:t>
            </a:r>
          </a:p>
          <a:p>
            <a:pPr marL="398520" lvl="1" indent="-199260" algn="ctr">
              <a:lnSpc>
                <a:spcPts val="2694"/>
              </a:lnSpc>
              <a:buFont typeface="Arial"/>
              <a:buChar char="•"/>
            </a:pPr>
            <a:r>
              <a:rPr lang="en-US" sz="1845">
                <a:solidFill>
                  <a:srgbClr val="FFFFFF"/>
                </a:solidFill>
                <a:latin typeface="DM Sans"/>
              </a:rPr>
              <a:t>Analyze user ratings to identify trends and patterns in anime preferences.</a:t>
            </a:r>
          </a:p>
          <a:p>
            <a:pPr algn="ctr">
              <a:lnSpc>
                <a:spcPts val="2694"/>
              </a:lnSpc>
            </a:pPr>
            <a:endParaRPr lang="en-US" sz="1845">
              <a:solidFill>
                <a:srgbClr val="FFFFFF"/>
              </a:solidFill>
              <a:latin typeface="DM Sans"/>
            </a:endParaRPr>
          </a:p>
        </p:txBody>
      </p:sp>
      <p:sp>
        <p:nvSpPr>
          <p:cNvPr id="12" name="TextBox 12"/>
          <p:cNvSpPr txBox="1"/>
          <p:nvPr/>
        </p:nvSpPr>
        <p:spPr>
          <a:xfrm>
            <a:off x="1480201" y="7517773"/>
            <a:ext cx="3928721" cy="581666"/>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User Preferences</a:t>
            </a:r>
          </a:p>
        </p:txBody>
      </p:sp>
      <p:sp>
        <p:nvSpPr>
          <p:cNvPr id="13" name="TextBox 13"/>
          <p:cNvSpPr txBox="1"/>
          <p:nvPr/>
        </p:nvSpPr>
        <p:spPr>
          <a:xfrm>
            <a:off x="1480201" y="8156589"/>
            <a:ext cx="5411000" cy="1977400"/>
          </a:xfrm>
          <a:prstGeom prst="rect">
            <a:avLst/>
          </a:prstGeom>
        </p:spPr>
        <p:txBody>
          <a:bodyPr lIns="0" tIns="0" rIns="0" bIns="0" rtlCol="0" anchor="t">
            <a:spAutoFit/>
          </a:bodyPr>
          <a:lstStyle/>
          <a:p>
            <a:pPr marL="398520" lvl="1" indent="-199260" algn="ctr">
              <a:lnSpc>
                <a:spcPts val="2694"/>
              </a:lnSpc>
              <a:buFont typeface="Arial"/>
              <a:buChar char="•"/>
            </a:pPr>
            <a:r>
              <a:rPr lang="en-US" sz="1845">
                <a:solidFill>
                  <a:srgbClr val="FFFFFF"/>
                </a:solidFill>
                <a:latin typeface="DM Sans"/>
              </a:rPr>
              <a:t>Track user preferences and generate reports on popular anime genres, characters, and themes.</a:t>
            </a:r>
          </a:p>
          <a:p>
            <a:pPr marL="398520" lvl="1" indent="-199260" algn="ctr">
              <a:lnSpc>
                <a:spcPts val="2694"/>
              </a:lnSpc>
              <a:buFont typeface="Arial"/>
              <a:buChar char="•"/>
            </a:pPr>
            <a:r>
              <a:rPr lang="en-US" sz="1845">
                <a:solidFill>
                  <a:srgbClr val="FFFFFF"/>
                </a:solidFill>
                <a:latin typeface="DM Sans"/>
              </a:rPr>
              <a:t>Analyze user interactions and behavior to personalize anime recommendations.</a:t>
            </a:r>
          </a:p>
          <a:p>
            <a:pPr algn="ctr">
              <a:lnSpc>
                <a:spcPts val="2694"/>
              </a:lnSpc>
            </a:pPr>
            <a:endParaRPr lang="en-US" sz="1845">
              <a:solidFill>
                <a:srgbClr val="FFFFFF"/>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874</Words>
  <Application>Microsoft Office PowerPoint</Application>
  <PresentationFormat>Custom</PresentationFormat>
  <Paragraphs>114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Now Bold</vt:lpstr>
      <vt:lpstr>Calibri</vt:lpstr>
      <vt:lpstr>DM Sans</vt:lpstr>
      <vt:lpstr>DM Sans Italics</vt:lpstr>
      <vt:lpstr>Oswald</vt:lpstr>
      <vt:lpstr>Arial</vt:lpstr>
      <vt:lpstr>Fabrica Heavy</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Studio Shodwe</dc:title>
  <cp:lastModifiedBy>Sadman Sakib</cp:lastModifiedBy>
  <cp:revision>2</cp:revision>
  <dcterms:created xsi:type="dcterms:W3CDTF">2006-08-16T00:00:00Z</dcterms:created>
  <dcterms:modified xsi:type="dcterms:W3CDTF">2023-12-12T06:29:25Z</dcterms:modified>
  <dc:identifier>DAF2s1L9GoM</dc:identifier>
</cp:coreProperties>
</file>